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4.xml" ContentType="application/vnd.openxmlformats-officedocument.drawingml.chart+xml"/>
  <Override PartName="/ppt/theme/theme2.xml" ContentType="application/vnd.openxmlformats-officedocument.theme+xml"/>
  <Override PartName="/ppt/theme/theme3.xml" ContentType="application/vnd.openxmlformats-officedocument.them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Lst>
  <p:notesMasterIdLst>
    <p:notesMasterId r:id="rId22"/>
  </p:notesMasterIdLst>
  <p:handoutMasterIdLst>
    <p:handoutMasterId r:id="rId23"/>
  </p:handoutMasterIdLst>
  <p:sldIdLst>
    <p:sldId id="256" r:id="rId2"/>
    <p:sldId id="333" r:id="rId3"/>
    <p:sldId id="334" r:id="rId4"/>
    <p:sldId id="335" r:id="rId5"/>
    <p:sldId id="339" r:id="rId6"/>
    <p:sldId id="336" r:id="rId7"/>
    <p:sldId id="314" r:id="rId8"/>
    <p:sldId id="316" r:id="rId9"/>
    <p:sldId id="317" r:id="rId10"/>
    <p:sldId id="318" r:id="rId11"/>
    <p:sldId id="319" r:id="rId12"/>
    <p:sldId id="326" r:id="rId13"/>
    <p:sldId id="327" r:id="rId14"/>
    <p:sldId id="329" r:id="rId15"/>
    <p:sldId id="337" r:id="rId16"/>
    <p:sldId id="343" r:id="rId17"/>
    <p:sldId id="341" r:id="rId18"/>
    <p:sldId id="342" r:id="rId19"/>
    <p:sldId id="338" r:id="rId20"/>
    <p:sldId id="331" r:id="rId21"/>
  </p:sldIdLst>
  <p:sldSz cx="9144000" cy="6858000" type="screen4x3"/>
  <p:notesSz cx="6799263" cy="9929813"/>
  <p:defaultTextStyle>
    <a:defPPr>
      <a:defRPr lang="fr-FR"/>
    </a:defPPr>
    <a:lvl1pPr algn="l" rtl="0" fontAlgn="base">
      <a:spcBef>
        <a:spcPct val="0"/>
      </a:spcBef>
      <a:spcAft>
        <a:spcPct val="0"/>
      </a:spcAft>
      <a:defRPr sz="2000" kern="1200">
        <a:solidFill>
          <a:schemeClr val="tx1"/>
        </a:solidFill>
        <a:latin typeface="Arial"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2D1DC"/>
    <a:srgbClr val="00467A"/>
    <a:srgbClr val="F2F2F2"/>
    <a:srgbClr val="EDD9B1"/>
    <a:srgbClr val="D9D9D9"/>
    <a:srgbClr val="82B5F2"/>
    <a:srgbClr val="C00000"/>
    <a:srgbClr val="ABDBFF"/>
    <a:srgbClr val="777777"/>
    <a:srgbClr val="6392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640" autoAdjust="0"/>
    <p:restoredTop sz="94671" autoAdjust="0"/>
  </p:normalViewPr>
  <p:slideViewPr>
    <p:cSldViewPr>
      <p:cViewPr>
        <p:scale>
          <a:sx n="63" d="100"/>
          <a:sy n="63" d="100"/>
        </p:scale>
        <p:origin x="-2586" y="-105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2214" y="-108"/>
      </p:cViewPr>
      <p:guideLst>
        <p:guide orient="horz" pos="3127"/>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465013057813677E-2"/>
          <c:y val="7.2503939169731024E-2"/>
          <c:w val="0.86085429968348925"/>
          <c:h val="0.82943554885764914"/>
        </c:manualLayout>
      </c:layout>
      <c:barChart>
        <c:barDir val="col"/>
        <c:grouping val="clustered"/>
        <c:varyColors val="0"/>
        <c:ser>
          <c:idx val="0"/>
          <c:order val="0"/>
          <c:tx>
            <c:strRef>
              <c:f>Feuil1!$B$1</c:f>
              <c:strCache>
                <c:ptCount val="1"/>
                <c:pt idx="0">
                  <c:v>Série 1</c:v>
                </c:pt>
              </c:strCache>
            </c:strRef>
          </c:tx>
          <c:invertIfNegative val="0"/>
          <c:cat>
            <c:numRef>
              <c:f>Feuil1!$A$2:$A$4</c:f>
              <c:numCache>
                <c:formatCode>General</c:formatCode>
                <c:ptCount val="3"/>
                <c:pt idx="0">
                  <c:v>2013</c:v>
                </c:pt>
                <c:pt idx="1">
                  <c:v>2014</c:v>
                </c:pt>
                <c:pt idx="2">
                  <c:v>2015</c:v>
                </c:pt>
              </c:numCache>
            </c:numRef>
          </c:cat>
          <c:val>
            <c:numRef>
              <c:f>Feuil1!$B$2:$B$4</c:f>
              <c:numCache>
                <c:formatCode>General</c:formatCode>
                <c:ptCount val="3"/>
                <c:pt idx="0">
                  <c:v>4.3</c:v>
                </c:pt>
                <c:pt idx="1">
                  <c:v>2.5</c:v>
                </c:pt>
                <c:pt idx="2">
                  <c:v>3.5</c:v>
                </c:pt>
              </c:numCache>
            </c:numRef>
          </c:val>
        </c:ser>
        <c:dLbls>
          <c:showLegendKey val="0"/>
          <c:showVal val="0"/>
          <c:showCatName val="0"/>
          <c:showSerName val="0"/>
          <c:showPercent val="0"/>
          <c:showBubbleSize val="0"/>
        </c:dLbls>
        <c:gapWidth val="150"/>
        <c:axId val="64491904"/>
        <c:axId val="64493440"/>
      </c:barChart>
      <c:catAx>
        <c:axId val="64491904"/>
        <c:scaling>
          <c:orientation val="minMax"/>
        </c:scaling>
        <c:delete val="0"/>
        <c:axPos val="b"/>
        <c:numFmt formatCode="General" sourceLinked="1"/>
        <c:majorTickMark val="out"/>
        <c:minorTickMark val="none"/>
        <c:tickLblPos val="nextTo"/>
        <c:txPr>
          <a:bodyPr/>
          <a:lstStyle/>
          <a:p>
            <a:pPr>
              <a:defRPr b="1"/>
            </a:pPr>
            <a:endParaRPr lang="fr-FR"/>
          </a:p>
        </c:txPr>
        <c:crossAx val="64493440"/>
        <c:crosses val="autoZero"/>
        <c:auto val="1"/>
        <c:lblAlgn val="ctr"/>
        <c:lblOffset val="100"/>
        <c:noMultiLvlLbl val="0"/>
      </c:catAx>
      <c:valAx>
        <c:axId val="64493440"/>
        <c:scaling>
          <c:orientation val="minMax"/>
        </c:scaling>
        <c:delete val="0"/>
        <c:axPos val="l"/>
        <c:numFmt formatCode="General" sourceLinked="1"/>
        <c:majorTickMark val="out"/>
        <c:minorTickMark val="none"/>
        <c:tickLblPos val="nextTo"/>
        <c:txPr>
          <a:bodyPr/>
          <a:lstStyle/>
          <a:p>
            <a:pPr>
              <a:defRPr b="1"/>
            </a:pPr>
            <a:endParaRPr lang="fr-FR"/>
          </a:p>
        </c:txPr>
        <c:crossAx val="64491904"/>
        <c:crosses val="autoZero"/>
        <c:crossBetween val="between"/>
        <c:majorUnit val="1"/>
      </c:valAx>
    </c:plotArea>
    <c:plotVisOnly val="1"/>
    <c:dispBlanksAs val="gap"/>
    <c:showDLblsOverMax val="0"/>
  </c:chart>
  <c:txPr>
    <a:bodyPr/>
    <a:lstStyle/>
    <a:p>
      <a:pPr>
        <a:defRPr sz="1200">
          <a:solidFill>
            <a:srgbClr val="00467A"/>
          </a:solidFill>
        </a:defRPr>
      </a:pPr>
      <a:endParaRPr lang="fr-F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465013057813677E-2"/>
          <c:y val="7.2503939169731024E-2"/>
          <c:w val="0.86085429968348925"/>
          <c:h val="0.82943554885764914"/>
        </c:manualLayout>
      </c:layout>
      <c:barChart>
        <c:barDir val="col"/>
        <c:grouping val="clustered"/>
        <c:varyColors val="0"/>
        <c:dLbls>
          <c:showLegendKey val="0"/>
          <c:showVal val="0"/>
          <c:showCatName val="0"/>
          <c:showSerName val="0"/>
          <c:showPercent val="0"/>
          <c:showBubbleSize val="0"/>
        </c:dLbls>
        <c:gapWidth val="150"/>
        <c:axId val="62775680"/>
        <c:axId val="64553728"/>
      </c:barChart>
      <c:catAx>
        <c:axId val="62775680"/>
        <c:scaling>
          <c:orientation val="minMax"/>
        </c:scaling>
        <c:delete val="0"/>
        <c:axPos val="b"/>
        <c:numFmt formatCode="General" sourceLinked="1"/>
        <c:majorTickMark val="out"/>
        <c:minorTickMark val="none"/>
        <c:tickLblPos val="nextTo"/>
        <c:txPr>
          <a:bodyPr/>
          <a:lstStyle/>
          <a:p>
            <a:pPr>
              <a:defRPr b="1"/>
            </a:pPr>
            <a:endParaRPr lang="fr-FR"/>
          </a:p>
        </c:txPr>
        <c:crossAx val="64553728"/>
        <c:crosses val="autoZero"/>
        <c:auto val="1"/>
        <c:lblAlgn val="ctr"/>
        <c:lblOffset val="100"/>
        <c:noMultiLvlLbl val="0"/>
      </c:catAx>
      <c:valAx>
        <c:axId val="64553728"/>
        <c:scaling>
          <c:orientation val="minMax"/>
        </c:scaling>
        <c:delete val="0"/>
        <c:axPos val="l"/>
        <c:numFmt formatCode="General" sourceLinked="1"/>
        <c:majorTickMark val="out"/>
        <c:minorTickMark val="none"/>
        <c:tickLblPos val="nextTo"/>
        <c:txPr>
          <a:bodyPr/>
          <a:lstStyle/>
          <a:p>
            <a:pPr>
              <a:defRPr b="1"/>
            </a:pPr>
            <a:endParaRPr lang="fr-FR"/>
          </a:p>
        </c:txPr>
        <c:crossAx val="62775680"/>
        <c:crosses val="autoZero"/>
        <c:crossBetween val="between"/>
        <c:majorUnit val="1"/>
      </c:valAx>
    </c:plotArea>
    <c:plotVisOnly val="1"/>
    <c:dispBlanksAs val="gap"/>
    <c:showDLblsOverMax val="0"/>
  </c:chart>
  <c:txPr>
    <a:bodyPr/>
    <a:lstStyle/>
    <a:p>
      <a:pPr>
        <a:defRPr sz="1200">
          <a:solidFill>
            <a:srgbClr val="00467A"/>
          </a:solidFill>
        </a:defRPr>
      </a:pPr>
      <a:endParaRPr lang="fr-FR"/>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465013057813677E-2"/>
          <c:y val="7.2503939169731024E-2"/>
          <c:w val="0.86085429968348925"/>
          <c:h val="0.82943554885764914"/>
        </c:manualLayout>
      </c:layout>
      <c:barChart>
        <c:barDir val="col"/>
        <c:grouping val="clustered"/>
        <c:varyColors val="0"/>
        <c:dLbls>
          <c:showLegendKey val="0"/>
          <c:showVal val="0"/>
          <c:showCatName val="0"/>
          <c:showSerName val="0"/>
          <c:showPercent val="0"/>
          <c:showBubbleSize val="0"/>
        </c:dLbls>
        <c:gapWidth val="150"/>
        <c:axId val="62513536"/>
        <c:axId val="62515072"/>
      </c:barChart>
      <c:catAx>
        <c:axId val="62513536"/>
        <c:scaling>
          <c:orientation val="minMax"/>
        </c:scaling>
        <c:delete val="0"/>
        <c:axPos val="b"/>
        <c:numFmt formatCode="General" sourceLinked="1"/>
        <c:majorTickMark val="out"/>
        <c:minorTickMark val="none"/>
        <c:tickLblPos val="nextTo"/>
        <c:txPr>
          <a:bodyPr/>
          <a:lstStyle/>
          <a:p>
            <a:pPr>
              <a:defRPr b="1"/>
            </a:pPr>
            <a:endParaRPr lang="fr-FR"/>
          </a:p>
        </c:txPr>
        <c:crossAx val="62515072"/>
        <c:crosses val="autoZero"/>
        <c:auto val="1"/>
        <c:lblAlgn val="ctr"/>
        <c:lblOffset val="100"/>
        <c:noMultiLvlLbl val="0"/>
      </c:catAx>
      <c:valAx>
        <c:axId val="62515072"/>
        <c:scaling>
          <c:orientation val="minMax"/>
        </c:scaling>
        <c:delete val="0"/>
        <c:axPos val="l"/>
        <c:numFmt formatCode="General" sourceLinked="1"/>
        <c:majorTickMark val="out"/>
        <c:minorTickMark val="none"/>
        <c:tickLblPos val="nextTo"/>
        <c:txPr>
          <a:bodyPr/>
          <a:lstStyle/>
          <a:p>
            <a:pPr>
              <a:defRPr b="1"/>
            </a:pPr>
            <a:endParaRPr lang="fr-FR"/>
          </a:p>
        </c:txPr>
        <c:crossAx val="62513536"/>
        <c:crosses val="autoZero"/>
        <c:crossBetween val="between"/>
        <c:majorUnit val="1"/>
      </c:valAx>
    </c:plotArea>
    <c:plotVisOnly val="1"/>
    <c:dispBlanksAs val="gap"/>
    <c:showDLblsOverMax val="0"/>
  </c:chart>
  <c:txPr>
    <a:bodyPr/>
    <a:lstStyle/>
    <a:p>
      <a:pPr>
        <a:defRPr sz="1200">
          <a:solidFill>
            <a:srgbClr val="00467A"/>
          </a:solidFill>
        </a:defRPr>
      </a:pPr>
      <a:endParaRPr lang="fr-FR"/>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465013057813677E-2"/>
          <c:y val="7.2503939169731024E-2"/>
          <c:w val="0.86085429968348925"/>
          <c:h val="0.82943554885764914"/>
        </c:manualLayout>
      </c:layout>
      <c:barChart>
        <c:barDir val="col"/>
        <c:grouping val="clustered"/>
        <c:varyColors val="0"/>
        <c:dLbls>
          <c:showLegendKey val="0"/>
          <c:showVal val="0"/>
          <c:showCatName val="0"/>
          <c:showSerName val="0"/>
          <c:showPercent val="0"/>
          <c:showBubbleSize val="0"/>
        </c:dLbls>
        <c:gapWidth val="150"/>
        <c:axId val="72704768"/>
        <c:axId val="72706304"/>
      </c:barChart>
      <c:catAx>
        <c:axId val="72704768"/>
        <c:scaling>
          <c:orientation val="minMax"/>
        </c:scaling>
        <c:delete val="0"/>
        <c:axPos val="b"/>
        <c:numFmt formatCode="General" sourceLinked="1"/>
        <c:majorTickMark val="out"/>
        <c:minorTickMark val="none"/>
        <c:tickLblPos val="nextTo"/>
        <c:txPr>
          <a:bodyPr/>
          <a:lstStyle/>
          <a:p>
            <a:pPr>
              <a:defRPr b="1"/>
            </a:pPr>
            <a:endParaRPr lang="fr-FR"/>
          </a:p>
        </c:txPr>
        <c:crossAx val="72706304"/>
        <c:crosses val="autoZero"/>
        <c:auto val="1"/>
        <c:lblAlgn val="ctr"/>
        <c:lblOffset val="100"/>
        <c:noMultiLvlLbl val="0"/>
      </c:catAx>
      <c:valAx>
        <c:axId val="72706304"/>
        <c:scaling>
          <c:orientation val="minMax"/>
        </c:scaling>
        <c:delete val="0"/>
        <c:axPos val="l"/>
        <c:numFmt formatCode="General" sourceLinked="1"/>
        <c:majorTickMark val="out"/>
        <c:minorTickMark val="none"/>
        <c:tickLblPos val="nextTo"/>
        <c:txPr>
          <a:bodyPr/>
          <a:lstStyle/>
          <a:p>
            <a:pPr>
              <a:defRPr b="1"/>
            </a:pPr>
            <a:endParaRPr lang="fr-FR"/>
          </a:p>
        </c:txPr>
        <c:crossAx val="72704768"/>
        <c:crosses val="autoZero"/>
        <c:crossBetween val="between"/>
        <c:majorUnit val="1"/>
      </c:valAx>
    </c:plotArea>
    <c:plotVisOnly val="1"/>
    <c:dispBlanksAs val="gap"/>
    <c:showDLblsOverMax val="0"/>
  </c:chart>
  <c:txPr>
    <a:bodyPr/>
    <a:lstStyle/>
    <a:p>
      <a:pPr>
        <a:defRPr sz="1200">
          <a:solidFill>
            <a:srgbClr val="00467A"/>
          </a:solidFill>
        </a:defRPr>
      </a:pPr>
      <a:endParaRPr lang="fr-FR"/>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C6E25A-A8FC-44EB-BE6A-F714EBA36204}" type="doc">
      <dgm:prSet loTypeId="urn:microsoft.com/office/officeart/2005/8/layout/chevron1" loCatId="process" qsTypeId="urn:microsoft.com/office/officeart/2005/8/quickstyle/simple1" qsCatId="simple" csTypeId="urn:microsoft.com/office/officeart/2005/8/colors/accent1_2" csCatId="accent1" phldr="1"/>
      <dgm:spPr/>
    </dgm:pt>
    <dgm:pt modelId="{2EA97B92-A8D0-44E1-B751-E4A6D99E59C2}">
      <dgm:prSet phldrT="[Texte]" custT="1"/>
      <dgm:spPr/>
      <dgm:t>
        <a:bodyPr/>
        <a:lstStyle/>
        <a:p>
          <a:r>
            <a:rPr lang="fr-FR" sz="1600" b="1" dirty="0" smtClean="0">
              <a:latin typeface="Calibri" panose="020F0502020204030204" pitchFamily="34" charset="0"/>
            </a:rPr>
            <a:t>Avril</a:t>
          </a:r>
          <a:endParaRPr lang="fr-FR" sz="1600" b="1" dirty="0">
            <a:latin typeface="Calibri" panose="020F0502020204030204" pitchFamily="34" charset="0"/>
          </a:endParaRPr>
        </a:p>
      </dgm:t>
    </dgm:pt>
    <dgm:pt modelId="{C99E1ABA-6851-40E3-ADCF-E8DFE4A9C0AC}" type="parTrans" cxnId="{12D900BC-FBBA-42DF-BCC7-BAAEBA9DE6C0}">
      <dgm:prSet/>
      <dgm:spPr/>
      <dgm:t>
        <a:bodyPr/>
        <a:lstStyle/>
        <a:p>
          <a:endParaRPr lang="fr-FR"/>
        </a:p>
      </dgm:t>
    </dgm:pt>
    <dgm:pt modelId="{97C6FC8F-1783-4D78-9EF4-AF25A774165D}" type="sibTrans" cxnId="{12D900BC-FBBA-42DF-BCC7-BAAEBA9DE6C0}">
      <dgm:prSet/>
      <dgm:spPr/>
      <dgm:t>
        <a:bodyPr/>
        <a:lstStyle/>
        <a:p>
          <a:endParaRPr lang="fr-FR"/>
        </a:p>
      </dgm:t>
    </dgm:pt>
    <dgm:pt modelId="{58DE5502-4BB5-4E17-A9A1-6A513A5655E7}">
      <dgm:prSet phldrT="[Texte]" custT="1"/>
      <dgm:spPr/>
      <dgm:t>
        <a:bodyPr/>
        <a:lstStyle/>
        <a:p>
          <a:r>
            <a:rPr lang="fr-FR" sz="1600" b="1" dirty="0" smtClean="0">
              <a:latin typeface="Calibri" panose="020F0502020204030204" pitchFamily="34" charset="0"/>
            </a:rPr>
            <a:t>Mai</a:t>
          </a:r>
          <a:endParaRPr lang="fr-FR" sz="1600" b="1" dirty="0">
            <a:latin typeface="Calibri" panose="020F0502020204030204" pitchFamily="34" charset="0"/>
          </a:endParaRPr>
        </a:p>
      </dgm:t>
    </dgm:pt>
    <dgm:pt modelId="{08AA19BA-3281-4705-9576-9CCAD42C2DB0}" type="parTrans" cxnId="{FFB09C79-EA3D-4F33-B1C1-E51BA7EB3AC5}">
      <dgm:prSet/>
      <dgm:spPr/>
      <dgm:t>
        <a:bodyPr/>
        <a:lstStyle/>
        <a:p>
          <a:endParaRPr lang="fr-FR"/>
        </a:p>
      </dgm:t>
    </dgm:pt>
    <dgm:pt modelId="{541DACF6-A8BE-4475-902E-2A84DE40BBAE}" type="sibTrans" cxnId="{FFB09C79-EA3D-4F33-B1C1-E51BA7EB3AC5}">
      <dgm:prSet/>
      <dgm:spPr/>
      <dgm:t>
        <a:bodyPr/>
        <a:lstStyle/>
        <a:p>
          <a:endParaRPr lang="fr-FR"/>
        </a:p>
      </dgm:t>
    </dgm:pt>
    <dgm:pt modelId="{0732C472-C57A-4B61-8BDC-CF1C8D4E62D5}">
      <dgm:prSet phldrT="[Texte]" custT="1"/>
      <dgm:spPr/>
      <dgm:t>
        <a:bodyPr/>
        <a:lstStyle/>
        <a:p>
          <a:r>
            <a:rPr lang="fr-FR" sz="1600" b="1" dirty="0" smtClean="0">
              <a:latin typeface="Calibri" panose="020F0502020204030204" pitchFamily="34" charset="0"/>
            </a:rPr>
            <a:t>Juin</a:t>
          </a:r>
          <a:endParaRPr lang="fr-FR" sz="1600" b="1" dirty="0">
            <a:latin typeface="Calibri" panose="020F0502020204030204" pitchFamily="34" charset="0"/>
          </a:endParaRPr>
        </a:p>
      </dgm:t>
    </dgm:pt>
    <dgm:pt modelId="{A0DB99E5-7EA8-4386-A123-884972E89811}" type="parTrans" cxnId="{662BFEBF-BD3B-4BEB-90AA-59E1011814F0}">
      <dgm:prSet/>
      <dgm:spPr/>
      <dgm:t>
        <a:bodyPr/>
        <a:lstStyle/>
        <a:p>
          <a:endParaRPr lang="fr-FR"/>
        </a:p>
      </dgm:t>
    </dgm:pt>
    <dgm:pt modelId="{560E86A4-CB56-4E3F-8ADA-724CF5B4A835}" type="sibTrans" cxnId="{662BFEBF-BD3B-4BEB-90AA-59E1011814F0}">
      <dgm:prSet/>
      <dgm:spPr/>
      <dgm:t>
        <a:bodyPr/>
        <a:lstStyle/>
        <a:p>
          <a:endParaRPr lang="fr-FR"/>
        </a:p>
      </dgm:t>
    </dgm:pt>
    <dgm:pt modelId="{E343813C-964C-42AF-AAF3-DA7F43781EAD}" type="pres">
      <dgm:prSet presAssocID="{21C6E25A-A8FC-44EB-BE6A-F714EBA36204}" presName="Name0" presStyleCnt="0">
        <dgm:presLayoutVars>
          <dgm:dir/>
          <dgm:animLvl val="lvl"/>
          <dgm:resizeHandles val="exact"/>
        </dgm:presLayoutVars>
      </dgm:prSet>
      <dgm:spPr/>
    </dgm:pt>
    <dgm:pt modelId="{4B90DD55-C9D5-4FFB-8A21-C7B16DD7EF43}" type="pres">
      <dgm:prSet presAssocID="{2EA97B92-A8D0-44E1-B751-E4A6D99E59C2}" presName="parTxOnly" presStyleLbl="node1" presStyleIdx="0" presStyleCnt="3">
        <dgm:presLayoutVars>
          <dgm:chMax val="0"/>
          <dgm:chPref val="0"/>
          <dgm:bulletEnabled val="1"/>
        </dgm:presLayoutVars>
      </dgm:prSet>
      <dgm:spPr/>
      <dgm:t>
        <a:bodyPr/>
        <a:lstStyle/>
        <a:p>
          <a:endParaRPr lang="fr-FR"/>
        </a:p>
      </dgm:t>
    </dgm:pt>
    <dgm:pt modelId="{2988A647-7A68-44CB-B3F3-F5D4FC124092}" type="pres">
      <dgm:prSet presAssocID="{97C6FC8F-1783-4D78-9EF4-AF25A774165D}" presName="parTxOnlySpace" presStyleCnt="0"/>
      <dgm:spPr/>
    </dgm:pt>
    <dgm:pt modelId="{BC6D7693-6B60-4653-8B4C-F923212925ED}" type="pres">
      <dgm:prSet presAssocID="{58DE5502-4BB5-4E17-A9A1-6A513A5655E7}" presName="parTxOnly" presStyleLbl="node1" presStyleIdx="1" presStyleCnt="3">
        <dgm:presLayoutVars>
          <dgm:chMax val="0"/>
          <dgm:chPref val="0"/>
          <dgm:bulletEnabled val="1"/>
        </dgm:presLayoutVars>
      </dgm:prSet>
      <dgm:spPr/>
      <dgm:t>
        <a:bodyPr/>
        <a:lstStyle/>
        <a:p>
          <a:endParaRPr lang="fr-FR"/>
        </a:p>
      </dgm:t>
    </dgm:pt>
    <dgm:pt modelId="{DBEF523F-FEBA-4BF8-95D8-C7746E616FBC}" type="pres">
      <dgm:prSet presAssocID="{541DACF6-A8BE-4475-902E-2A84DE40BBAE}" presName="parTxOnlySpace" presStyleCnt="0"/>
      <dgm:spPr/>
    </dgm:pt>
    <dgm:pt modelId="{39972F1F-5A21-45F9-9455-3016BA4095C9}" type="pres">
      <dgm:prSet presAssocID="{0732C472-C57A-4B61-8BDC-CF1C8D4E62D5}" presName="parTxOnly" presStyleLbl="node1" presStyleIdx="2" presStyleCnt="3">
        <dgm:presLayoutVars>
          <dgm:chMax val="0"/>
          <dgm:chPref val="0"/>
          <dgm:bulletEnabled val="1"/>
        </dgm:presLayoutVars>
      </dgm:prSet>
      <dgm:spPr/>
      <dgm:t>
        <a:bodyPr/>
        <a:lstStyle/>
        <a:p>
          <a:endParaRPr lang="fr-FR"/>
        </a:p>
      </dgm:t>
    </dgm:pt>
  </dgm:ptLst>
  <dgm:cxnLst>
    <dgm:cxn modelId="{662BFEBF-BD3B-4BEB-90AA-59E1011814F0}" srcId="{21C6E25A-A8FC-44EB-BE6A-F714EBA36204}" destId="{0732C472-C57A-4B61-8BDC-CF1C8D4E62D5}" srcOrd="2" destOrd="0" parTransId="{A0DB99E5-7EA8-4386-A123-884972E89811}" sibTransId="{560E86A4-CB56-4E3F-8ADA-724CF5B4A835}"/>
    <dgm:cxn modelId="{69BEF0BD-D910-43F9-B921-5D3B734F3A55}" type="presOf" srcId="{58DE5502-4BB5-4E17-A9A1-6A513A5655E7}" destId="{BC6D7693-6B60-4653-8B4C-F923212925ED}" srcOrd="0" destOrd="0" presId="urn:microsoft.com/office/officeart/2005/8/layout/chevron1"/>
    <dgm:cxn modelId="{5FFC26B9-D52E-4175-A1B6-87C75AC399E5}" type="presOf" srcId="{0732C472-C57A-4B61-8BDC-CF1C8D4E62D5}" destId="{39972F1F-5A21-45F9-9455-3016BA4095C9}" srcOrd="0" destOrd="0" presId="urn:microsoft.com/office/officeart/2005/8/layout/chevron1"/>
    <dgm:cxn modelId="{86FE6D21-73B6-4999-B413-DBFBF059967D}" type="presOf" srcId="{2EA97B92-A8D0-44E1-B751-E4A6D99E59C2}" destId="{4B90DD55-C9D5-4FFB-8A21-C7B16DD7EF43}" srcOrd="0" destOrd="0" presId="urn:microsoft.com/office/officeart/2005/8/layout/chevron1"/>
    <dgm:cxn modelId="{FFB09C79-EA3D-4F33-B1C1-E51BA7EB3AC5}" srcId="{21C6E25A-A8FC-44EB-BE6A-F714EBA36204}" destId="{58DE5502-4BB5-4E17-A9A1-6A513A5655E7}" srcOrd="1" destOrd="0" parTransId="{08AA19BA-3281-4705-9576-9CCAD42C2DB0}" sibTransId="{541DACF6-A8BE-4475-902E-2A84DE40BBAE}"/>
    <dgm:cxn modelId="{1D5A1B73-2C04-401E-AE40-F6F1F1E38F77}" type="presOf" srcId="{21C6E25A-A8FC-44EB-BE6A-F714EBA36204}" destId="{E343813C-964C-42AF-AAF3-DA7F43781EAD}" srcOrd="0" destOrd="0" presId="urn:microsoft.com/office/officeart/2005/8/layout/chevron1"/>
    <dgm:cxn modelId="{12D900BC-FBBA-42DF-BCC7-BAAEBA9DE6C0}" srcId="{21C6E25A-A8FC-44EB-BE6A-F714EBA36204}" destId="{2EA97B92-A8D0-44E1-B751-E4A6D99E59C2}" srcOrd="0" destOrd="0" parTransId="{C99E1ABA-6851-40E3-ADCF-E8DFE4A9C0AC}" sibTransId="{97C6FC8F-1783-4D78-9EF4-AF25A774165D}"/>
    <dgm:cxn modelId="{F23E51BA-8BFD-4FA8-8AF6-B7416DD11EB5}" type="presParOf" srcId="{E343813C-964C-42AF-AAF3-DA7F43781EAD}" destId="{4B90DD55-C9D5-4FFB-8A21-C7B16DD7EF43}" srcOrd="0" destOrd="0" presId="urn:microsoft.com/office/officeart/2005/8/layout/chevron1"/>
    <dgm:cxn modelId="{816BD5A9-1E76-4210-AA14-69CD0B5B5FBC}" type="presParOf" srcId="{E343813C-964C-42AF-AAF3-DA7F43781EAD}" destId="{2988A647-7A68-44CB-B3F3-F5D4FC124092}" srcOrd="1" destOrd="0" presId="urn:microsoft.com/office/officeart/2005/8/layout/chevron1"/>
    <dgm:cxn modelId="{FFE067B0-05CB-4388-9B76-7C9B79FB9829}" type="presParOf" srcId="{E343813C-964C-42AF-AAF3-DA7F43781EAD}" destId="{BC6D7693-6B60-4653-8B4C-F923212925ED}" srcOrd="2" destOrd="0" presId="urn:microsoft.com/office/officeart/2005/8/layout/chevron1"/>
    <dgm:cxn modelId="{AE8C2134-DC5B-45D9-9139-2FFC27339471}" type="presParOf" srcId="{E343813C-964C-42AF-AAF3-DA7F43781EAD}" destId="{DBEF523F-FEBA-4BF8-95D8-C7746E616FBC}" srcOrd="3" destOrd="0" presId="urn:microsoft.com/office/officeart/2005/8/layout/chevron1"/>
    <dgm:cxn modelId="{8D2837FE-6E51-4757-86E0-B06031EA2BAE}" type="presParOf" srcId="{E343813C-964C-42AF-AAF3-DA7F43781EAD}" destId="{39972F1F-5A21-45F9-9455-3016BA4095C9}" srcOrd="4" destOrd="0" presId="urn:microsoft.com/office/officeart/2005/8/layout/chevron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65FB7C0-9E66-437F-B874-5DDAAEB350F9}" type="doc">
      <dgm:prSet loTypeId="urn:microsoft.com/office/officeart/2005/8/layout/chevron1" loCatId="process" qsTypeId="urn:microsoft.com/office/officeart/2005/8/quickstyle/simple1" qsCatId="simple" csTypeId="urn:microsoft.com/office/officeart/2005/8/colors/accent1_2" csCatId="accent1" phldr="1"/>
      <dgm:spPr/>
      <dgm:t>
        <a:bodyPr/>
        <a:lstStyle/>
        <a:p>
          <a:endParaRPr lang="fr-FR"/>
        </a:p>
      </dgm:t>
    </dgm:pt>
    <dgm:pt modelId="{D7F437F4-D4E3-4F8C-972D-BF35DA3B18F3}">
      <dgm:prSet phldrT="[Texte]" custT="1"/>
      <dgm:spPr>
        <a:solidFill>
          <a:srgbClr val="00467A"/>
        </a:solidFill>
      </dgm:spPr>
      <dgm:t>
        <a:bodyPr/>
        <a:lstStyle/>
        <a:p>
          <a:r>
            <a:rPr lang="fr-FR" sz="1600" b="1" dirty="0" smtClean="0"/>
            <a:t>Janvier</a:t>
          </a:r>
          <a:endParaRPr lang="fr-FR" sz="1600" b="1" dirty="0"/>
        </a:p>
      </dgm:t>
    </dgm:pt>
    <dgm:pt modelId="{FFB83416-FC87-4D45-AFBA-6DE842FC169D}" type="parTrans" cxnId="{06F74497-1061-4ECF-9220-A25C996FA6B1}">
      <dgm:prSet/>
      <dgm:spPr/>
      <dgm:t>
        <a:bodyPr/>
        <a:lstStyle/>
        <a:p>
          <a:endParaRPr lang="fr-FR"/>
        </a:p>
      </dgm:t>
    </dgm:pt>
    <dgm:pt modelId="{BC54F43E-F100-448A-A37F-A1381A0217FE}" type="sibTrans" cxnId="{06F74497-1061-4ECF-9220-A25C996FA6B1}">
      <dgm:prSet/>
      <dgm:spPr/>
      <dgm:t>
        <a:bodyPr/>
        <a:lstStyle/>
        <a:p>
          <a:endParaRPr lang="fr-FR"/>
        </a:p>
      </dgm:t>
    </dgm:pt>
    <dgm:pt modelId="{B0B7057B-6388-40F2-B796-0B485E1C82CC}">
      <dgm:prSet phldrT="[Texte]" custT="1"/>
      <dgm:spPr>
        <a:solidFill>
          <a:srgbClr val="00467A"/>
        </a:solidFill>
      </dgm:spPr>
      <dgm:t>
        <a:bodyPr/>
        <a:lstStyle/>
        <a:p>
          <a:r>
            <a:rPr lang="fr-FR" sz="1600" b="1" dirty="0" smtClean="0"/>
            <a:t>Février</a:t>
          </a:r>
          <a:endParaRPr lang="fr-FR" sz="1600" b="1" dirty="0"/>
        </a:p>
      </dgm:t>
    </dgm:pt>
    <dgm:pt modelId="{0647ED2B-F30B-4A83-BE64-45782BC79AC5}" type="parTrans" cxnId="{0E0B3F89-F019-4389-994D-39C4708CECA3}">
      <dgm:prSet/>
      <dgm:spPr/>
      <dgm:t>
        <a:bodyPr/>
        <a:lstStyle/>
        <a:p>
          <a:endParaRPr lang="fr-FR"/>
        </a:p>
      </dgm:t>
    </dgm:pt>
    <dgm:pt modelId="{8DD902FA-DEF5-49BC-88E0-89B32A648952}" type="sibTrans" cxnId="{0E0B3F89-F019-4389-994D-39C4708CECA3}">
      <dgm:prSet/>
      <dgm:spPr/>
      <dgm:t>
        <a:bodyPr/>
        <a:lstStyle/>
        <a:p>
          <a:endParaRPr lang="fr-FR"/>
        </a:p>
      </dgm:t>
    </dgm:pt>
    <dgm:pt modelId="{D443ED39-3F97-40AD-83F6-DE2C60393802}">
      <dgm:prSet phldrT="[Texte]" custT="1"/>
      <dgm:spPr>
        <a:solidFill>
          <a:srgbClr val="00467A"/>
        </a:solidFill>
      </dgm:spPr>
      <dgm:t>
        <a:bodyPr/>
        <a:lstStyle/>
        <a:p>
          <a:r>
            <a:rPr lang="fr-FR" sz="1600" b="1" dirty="0" smtClean="0"/>
            <a:t>Mars</a:t>
          </a:r>
          <a:endParaRPr lang="fr-FR" sz="1600" b="1" dirty="0"/>
        </a:p>
      </dgm:t>
    </dgm:pt>
    <dgm:pt modelId="{86BD61A4-61D4-4DF2-AAE0-3988FEC3CAE8}" type="parTrans" cxnId="{9B2741C9-3FBA-4AE9-B16F-8D4202FCA5E1}">
      <dgm:prSet/>
      <dgm:spPr/>
      <dgm:t>
        <a:bodyPr/>
        <a:lstStyle/>
        <a:p>
          <a:endParaRPr lang="fr-FR"/>
        </a:p>
      </dgm:t>
    </dgm:pt>
    <dgm:pt modelId="{0A844057-A92C-41A5-BE72-D304141EB8F0}" type="sibTrans" cxnId="{9B2741C9-3FBA-4AE9-B16F-8D4202FCA5E1}">
      <dgm:prSet/>
      <dgm:spPr/>
      <dgm:t>
        <a:bodyPr/>
        <a:lstStyle/>
        <a:p>
          <a:endParaRPr lang="fr-FR"/>
        </a:p>
      </dgm:t>
    </dgm:pt>
    <dgm:pt modelId="{6A79BEC7-BE61-47BC-9741-7162F179B4B1}">
      <dgm:prSet custT="1"/>
      <dgm:spPr>
        <a:solidFill>
          <a:srgbClr val="00467A"/>
        </a:solidFill>
      </dgm:spPr>
      <dgm:t>
        <a:bodyPr/>
        <a:lstStyle/>
        <a:p>
          <a:r>
            <a:rPr lang="fr-FR" sz="1600" b="1" dirty="0" smtClean="0"/>
            <a:t>Avril</a:t>
          </a:r>
          <a:endParaRPr lang="fr-FR" sz="1600" b="1" dirty="0"/>
        </a:p>
      </dgm:t>
    </dgm:pt>
    <dgm:pt modelId="{F6C1E375-FDF1-4787-A64B-201B38FDF6F4}" type="parTrans" cxnId="{F056E741-090C-41AF-B4CE-7C99029AA6D9}">
      <dgm:prSet/>
      <dgm:spPr/>
      <dgm:t>
        <a:bodyPr/>
        <a:lstStyle/>
        <a:p>
          <a:endParaRPr lang="fr-FR"/>
        </a:p>
      </dgm:t>
    </dgm:pt>
    <dgm:pt modelId="{6DD747D1-F35D-49B7-89F9-5CC1143F7696}" type="sibTrans" cxnId="{F056E741-090C-41AF-B4CE-7C99029AA6D9}">
      <dgm:prSet/>
      <dgm:spPr/>
      <dgm:t>
        <a:bodyPr/>
        <a:lstStyle/>
        <a:p>
          <a:endParaRPr lang="fr-FR"/>
        </a:p>
      </dgm:t>
    </dgm:pt>
    <dgm:pt modelId="{47FFCD03-1E58-4D7F-9B0B-3A902FEABEC2}">
      <dgm:prSet custT="1"/>
      <dgm:spPr>
        <a:solidFill>
          <a:srgbClr val="00467A"/>
        </a:solidFill>
      </dgm:spPr>
      <dgm:t>
        <a:bodyPr/>
        <a:lstStyle/>
        <a:p>
          <a:r>
            <a:rPr lang="fr-FR" sz="1600" b="1" dirty="0" smtClean="0"/>
            <a:t>Mai</a:t>
          </a:r>
          <a:endParaRPr lang="fr-FR" sz="1600" b="1" dirty="0"/>
        </a:p>
      </dgm:t>
    </dgm:pt>
    <dgm:pt modelId="{89C3F7CF-9866-436A-965C-36A85A3BFFD4}" type="parTrans" cxnId="{16B7F373-E4CC-4C7C-93E8-BF0EA677CBFF}">
      <dgm:prSet/>
      <dgm:spPr/>
      <dgm:t>
        <a:bodyPr/>
        <a:lstStyle/>
        <a:p>
          <a:endParaRPr lang="fr-FR"/>
        </a:p>
      </dgm:t>
    </dgm:pt>
    <dgm:pt modelId="{D6DEE7CF-EB8A-4A6C-906E-D56805C2FF3E}" type="sibTrans" cxnId="{16B7F373-E4CC-4C7C-93E8-BF0EA677CBFF}">
      <dgm:prSet/>
      <dgm:spPr/>
      <dgm:t>
        <a:bodyPr/>
        <a:lstStyle/>
        <a:p>
          <a:endParaRPr lang="fr-FR"/>
        </a:p>
      </dgm:t>
    </dgm:pt>
    <dgm:pt modelId="{1E154B2B-DBE3-4F71-8C7B-644CEF1C2AF0}" type="pres">
      <dgm:prSet presAssocID="{765FB7C0-9E66-437F-B874-5DDAAEB350F9}" presName="Name0" presStyleCnt="0">
        <dgm:presLayoutVars>
          <dgm:dir/>
          <dgm:animLvl val="lvl"/>
          <dgm:resizeHandles val="exact"/>
        </dgm:presLayoutVars>
      </dgm:prSet>
      <dgm:spPr/>
      <dgm:t>
        <a:bodyPr/>
        <a:lstStyle/>
        <a:p>
          <a:endParaRPr lang="fr-FR"/>
        </a:p>
      </dgm:t>
    </dgm:pt>
    <dgm:pt modelId="{B671564C-CE4C-4CF2-82E7-E313AA44EEBF}" type="pres">
      <dgm:prSet presAssocID="{D7F437F4-D4E3-4F8C-972D-BF35DA3B18F3}" presName="parTxOnly" presStyleLbl="node1" presStyleIdx="0" presStyleCnt="5">
        <dgm:presLayoutVars>
          <dgm:chMax val="0"/>
          <dgm:chPref val="0"/>
          <dgm:bulletEnabled val="1"/>
        </dgm:presLayoutVars>
      </dgm:prSet>
      <dgm:spPr/>
      <dgm:t>
        <a:bodyPr/>
        <a:lstStyle/>
        <a:p>
          <a:endParaRPr lang="fr-FR"/>
        </a:p>
      </dgm:t>
    </dgm:pt>
    <dgm:pt modelId="{72472A82-B5F4-48C8-82CC-77E6489CF203}" type="pres">
      <dgm:prSet presAssocID="{BC54F43E-F100-448A-A37F-A1381A0217FE}" presName="parTxOnlySpace" presStyleCnt="0"/>
      <dgm:spPr/>
    </dgm:pt>
    <dgm:pt modelId="{CE520E35-C381-4555-81D1-5A30F956988B}" type="pres">
      <dgm:prSet presAssocID="{B0B7057B-6388-40F2-B796-0B485E1C82CC}" presName="parTxOnly" presStyleLbl="node1" presStyleIdx="1" presStyleCnt="5">
        <dgm:presLayoutVars>
          <dgm:chMax val="0"/>
          <dgm:chPref val="0"/>
          <dgm:bulletEnabled val="1"/>
        </dgm:presLayoutVars>
      </dgm:prSet>
      <dgm:spPr/>
      <dgm:t>
        <a:bodyPr/>
        <a:lstStyle/>
        <a:p>
          <a:endParaRPr lang="fr-FR"/>
        </a:p>
      </dgm:t>
    </dgm:pt>
    <dgm:pt modelId="{62FCFBDB-3C46-4CA7-9DB9-DF951A992E44}" type="pres">
      <dgm:prSet presAssocID="{8DD902FA-DEF5-49BC-88E0-89B32A648952}" presName="parTxOnlySpace" presStyleCnt="0"/>
      <dgm:spPr/>
    </dgm:pt>
    <dgm:pt modelId="{54681B8A-7BD7-49A8-83A7-B2AFCF0A5ABC}" type="pres">
      <dgm:prSet presAssocID="{D443ED39-3F97-40AD-83F6-DE2C60393802}" presName="parTxOnly" presStyleLbl="node1" presStyleIdx="2" presStyleCnt="5">
        <dgm:presLayoutVars>
          <dgm:chMax val="0"/>
          <dgm:chPref val="0"/>
          <dgm:bulletEnabled val="1"/>
        </dgm:presLayoutVars>
      </dgm:prSet>
      <dgm:spPr/>
      <dgm:t>
        <a:bodyPr/>
        <a:lstStyle/>
        <a:p>
          <a:endParaRPr lang="fr-FR"/>
        </a:p>
      </dgm:t>
    </dgm:pt>
    <dgm:pt modelId="{D4A2B8B5-CB9F-4A5D-9457-24E5FD7DD720}" type="pres">
      <dgm:prSet presAssocID="{0A844057-A92C-41A5-BE72-D304141EB8F0}" presName="parTxOnlySpace" presStyleCnt="0"/>
      <dgm:spPr/>
    </dgm:pt>
    <dgm:pt modelId="{87614BD5-C55A-4836-8DC9-1664A342BC72}" type="pres">
      <dgm:prSet presAssocID="{6A79BEC7-BE61-47BC-9741-7162F179B4B1}" presName="parTxOnly" presStyleLbl="node1" presStyleIdx="3" presStyleCnt="5">
        <dgm:presLayoutVars>
          <dgm:chMax val="0"/>
          <dgm:chPref val="0"/>
          <dgm:bulletEnabled val="1"/>
        </dgm:presLayoutVars>
      </dgm:prSet>
      <dgm:spPr/>
      <dgm:t>
        <a:bodyPr/>
        <a:lstStyle/>
        <a:p>
          <a:endParaRPr lang="fr-FR"/>
        </a:p>
      </dgm:t>
    </dgm:pt>
    <dgm:pt modelId="{F1DCD367-5F37-4AD8-B8F1-46A5EA3DD179}" type="pres">
      <dgm:prSet presAssocID="{6DD747D1-F35D-49B7-89F9-5CC1143F7696}" presName="parTxOnlySpace" presStyleCnt="0"/>
      <dgm:spPr/>
    </dgm:pt>
    <dgm:pt modelId="{B67F3A13-F4F7-456D-88E6-9123B1E1C8E1}" type="pres">
      <dgm:prSet presAssocID="{47FFCD03-1E58-4D7F-9B0B-3A902FEABEC2}" presName="parTxOnly" presStyleLbl="node1" presStyleIdx="4" presStyleCnt="5">
        <dgm:presLayoutVars>
          <dgm:chMax val="0"/>
          <dgm:chPref val="0"/>
          <dgm:bulletEnabled val="1"/>
        </dgm:presLayoutVars>
      </dgm:prSet>
      <dgm:spPr/>
      <dgm:t>
        <a:bodyPr/>
        <a:lstStyle/>
        <a:p>
          <a:endParaRPr lang="fr-FR"/>
        </a:p>
      </dgm:t>
    </dgm:pt>
  </dgm:ptLst>
  <dgm:cxnLst>
    <dgm:cxn modelId="{F056E741-090C-41AF-B4CE-7C99029AA6D9}" srcId="{765FB7C0-9E66-437F-B874-5DDAAEB350F9}" destId="{6A79BEC7-BE61-47BC-9741-7162F179B4B1}" srcOrd="3" destOrd="0" parTransId="{F6C1E375-FDF1-4787-A64B-201B38FDF6F4}" sibTransId="{6DD747D1-F35D-49B7-89F9-5CC1143F7696}"/>
    <dgm:cxn modelId="{CA940359-A74D-4563-B503-7736863A009B}" type="presOf" srcId="{D7F437F4-D4E3-4F8C-972D-BF35DA3B18F3}" destId="{B671564C-CE4C-4CF2-82E7-E313AA44EEBF}" srcOrd="0" destOrd="0" presId="urn:microsoft.com/office/officeart/2005/8/layout/chevron1"/>
    <dgm:cxn modelId="{54CB0301-25FD-427E-92E0-A631F98CB22C}" type="presOf" srcId="{B0B7057B-6388-40F2-B796-0B485E1C82CC}" destId="{CE520E35-C381-4555-81D1-5A30F956988B}" srcOrd="0" destOrd="0" presId="urn:microsoft.com/office/officeart/2005/8/layout/chevron1"/>
    <dgm:cxn modelId="{06F74497-1061-4ECF-9220-A25C996FA6B1}" srcId="{765FB7C0-9E66-437F-B874-5DDAAEB350F9}" destId="{D7F437F4-D4E3-4F8C-972D-BF35DA3B18F3}" srcOrd="0" destOrd="0" parTransId="{FFB83416-FC87-4D45-AFBA-6DE842FC169D}" sibTransId="{BC54F43E-F100-448A-A37F-A1381A0217FE}"/>
    <dgm:cxn modelId="{72E73366-CB9C-44C2-A4E6-688CD3140AB5}" type="presOf" srcId="{D443ED39-3F97-40AD-83F6-DE2C60393802}" destId="{54681B8A-7BD7-49A8-83A7-B2AFCF0A5ABC}" srcOrd="0" destOrd="0" presId="urn:microsoft.com/office/officeart/2005/8/layout/chevron1"/>
    <dgm:cxn modelId="{16B7F373-E4CC-4C7C-93E8-BF0EA677CBFF}" srcId="{765FB7C0-9E66-437F-B874-5DDAAEB350F9}" destId="{47FFCD03-1E58-4D7F-9B0B-3A902FEABEC2}" srcOrd="4" destOrd="0" parTransId="{89C3F7CF-9866-436A-965C-36A85A3BFFD4}" sibTransId="{D6DEE7CF-EB8A-4A6C-906E-D56805C2FF3E}"/>
    <dgm:cxn modelId="{9B2741C9-3FBA-4AE9-B16F-8D4202FCA5E1}" srcId="{765FB7C0-9E66-437F-B874-5DDAAEB350F9}" destId="{D443ED39-3F97-40AD-83F6-DE2C60393802}" srcOrd="2" destOrd="0" parTransId="{86BD61A4-61D4-4DF2-AAE0-3988FEC3CAE8}" sibTransId="{0A844057-A92C-41A5-BE72-D304141EB8F0}"/>
    <dgm:cxn modelId="{62503DB2-DA19-4A0D-886E-5B2EC38EBFCE}" type="presOf" srcId="{47FFCD03-1E58-4D7F-9B0B-3A902FEABEC2}" destId="{B67F3A13-F4F7-456D-88E6-9123B1E1C8E1}" srcOrd="0" destOrd="0" presId="urn:microsoft.com/office/officeart/2005/8/layout/chevron1"/>
    <dgm:cxn modelId="{E7B9CF2C-9160-4ED9-BB7E-689A5B01A2B4}" type="presOf" srcId="{765FB7C0-9E66-437F-B874-5DDAAEB350F9}" destId="{1E154B2B-DBE3-4F71-8C7B-644CEF1C2AF0}" srcOrd="0" destOrd="0" presId="urn:microsoft.com/office/officeart/2005/8/layout/chevron1"/>
    <dgm:cxn modelId="{9B4DAB36-E22F-42B0-8F84-F1E105C9EAD1}" type="presOf" srcId="{6A79BEC7-BE61-47BC-9741-7162F179B4B1}" destId="{87614BD5-C55A-4836-8DC9-1664A342BC72}" srcOrd="0" destOrd="0" presId="urn:microsoft.com/office/officeart/2005/8/layout/chevron1"/>
    <dgm:cxn modelId="{0E0B3F89-F019-4389-994D-39C4708CECA3}" srcId="{765FB7C0-9E66-437F-B874-5DDAAEB350F9}" destId="{B0B7057B-6388-40F2-B796-0B485E1C82CC}" srcOrd="1" destOrd="0" parTransId="{0647ED2B-F30B-4A83-BE64-45782BC79AC5}" sibTransId="{8DD902FA-DEF5-49BC-88E0-89B32A648952}"/>
    <dgm:cxn modelId="{FEE6043D-D489-4704-B4E3-EC1F8BF292A4}" type="presParOf" srcId="{1E154B2B-DBE3-4F71-8C7B-644CEF1C2AF0}" destId="{B671564C-CE4C-4CF2-82E7-E313AA44EEBF}" srcOrd="0" destOrd="0" presId="urn:microsoft.com/office/officeart/2005/8/layout/chevron1"/>
    <dgm:cxn modelId="{32BE414F-3003-4E85-BF19-A3A1ACEEAFD4}" type="presParOf" srcId="{1E154B2B-DBE3-4F71-8C7B-644CEF1C2AF0}" destId="{72472A82-B5F4-48C8-82CC-77E6489CF203}" srcOrd="1" destOrd="0" presId="urn:microsoft.com/office/officeart/2005/8/layout/chevron1"/>
    <dgm:cxn modelId="{DB7A7875-A641-4E93-8137-F6225734AD9E}" type="presParOf" srcId="{1E154B2B-DBE3-4F71-8C7B-644CEF1C2AF0}" destId="{CE520E35-C381-4555-81D1-5A30F956988B}" srcOrd="2" destOrd="0" presId="urn:microsoft.com/office/officeart/2005/8/layout/chevron1"/>
    <dgm:cxn modelId="{C0EC05A5-46B6-4A02-B226-40DDCB28FA55}" type="presParOf" srcId="{1E154B2B-DBE3-4F71-8C7B-644CEF1C2AF0}" destId="{62FCFBDB-3C46-4CA7-9DB9-DF951A992E44}" srcOrd="3" destOrd="0" presId="urn:microsoft.com/office/officeart/2005/8/layout/chevron1"/>
    <dgm:cxn modelId="{77E6391F-BAE7-4929-85E6-F08F8F38AA6D}" type="presParOf" srcId="{1E154B2B-DBE3-4F71-8C7B-644CEF1C2AF0}" destId="{54681B8A-7BD7-49A8-83A7-B2AFCF0A5ABC}" srcOrd="4" destOrd="0" presId="urn:microsoft.com/office/officeart/2005/8/layout/chevron1"/>
    <dgm:cxn modelId="{D05C5BF0-273D-457F-97D3-6A387EAE1BB2}" type="presParOf" srcId="{1E154B2B-DBE3-4F71-8C7B-644CEF1C2AF0}" destId="{D4A2B8B5-CB9F-4A5D-9457-24E5FD7DD720}" srcOrd="5" destOrd="0" presId="urn:microsoft.com/office/officeart/2005/8/layout/chevron1"/>
    <dgm:cxn modelId="{F93ABA6D-11B5-40F3-938B-323D8A40624B}" type="presParOf" srcId="{1E154B2B-DBE3-4F71-8C7B-644CEF1C2AF0}" destId="{87614BD5-C55A-4836-8DC9-1664A342BC72}" srcOrd="6" destOrd="0" presId="urn:microsoft.com/office/officeart/2005/8/layout/chevron1"/>
    <dgm:cxn modelId="{4681407B-5C00-4500-A604-70EF68139C13}" type="presParOf" srcId="{1E154B2B-DBE3-4F71-8C7B-644CEF1C2AF0}" destId="{F1DCD367-5F37-4AD8-B8F1-46A5EA3DD179}" srcOrd="7" destOrd="0" presId="urn:microsoft.com/office/officeart/2005/8/layout/chevron1"/>
    <dgm:cxn modelId="{83D37E03-D32E-4062-994E-AC1D57F1ACE8}" type="presParOf" srcId="{1E154B2B-DBE3-4F71-8C7B-644CEF1C2AF0}" destId="{B67F3A13-F4F7-456D-88E6-9123B1E1C8E1}" srcOrd="8"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71564C-CE4C-4CF2-82E7-E313AA44EEBF}">
      <dsp:nvSpPr>
        <dsp:cNvPr id="0" name=""/>
        <dsp:cNvSpPr/>
      </dsp:nvSpPr>
      <dsp:spPr>
        <a:xfrm>
          <a:off x="2092" y="1659618"/>
          <a:ext cx="1861906" cy="744762"/>
        </a:xfrm>
        <a:prstGeom prst="chevron">
          <a:avLst/>
        </a:prstGeom>
        <a:solidFill>
          <a:srgbClr val="00467A"/>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fr-FR" sz="1600" b="1" kern="1200" dirty="0" smtClean="0"/>
            <a:t>Janvier</a:t>
          </a:r>
          <a:endParaRPr lang="fr-FR" sz="1600" b="1" kern="1200" dirty="0"/>
        </a:p>
      </dsp:txBody>
      <dsp:txXfrm>
        <a:off x="374473" y="1659618"/>
        <a:ext cx="1117144" cy="744762"/>
      </dsp:txXfrm>
    </dsp:sp>
    <dsp:sp modelId="{CE520E35-C381-4555-81D1-5A30F956988B}">
      <dsp:nvSpPr>
        <dsp:cNvPr id="0" name=""/>
        <dsp:cNvSpPr/>
      </dsp:nvSpPr>
      <dsp:spPr>
        <a:xfrm>
          <a:off x="1677807" y="1659618"/>
          <a:ext cx="1861906" cy="744762"/>
        </a:xfrm>
        <a:prstGeom prst="chevron">
          <a:avLst/>
        </a:prstGeom>
        <a:solidFill>
          <a:srgbClr val="00467A"/>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fr-FR" sz="1600" b="1" kern="1200" dirty="0" smtClean="0"/>
            <a:t>Février</a:t>
          </a:r>
          <a:endParaRPr lang="fr-FR" sz="1600" b="1" kern="1200" dirty="0"/>
        </a:p>
      </dsp:txBody>
      <dsp:txXfrm>
        <a:off x="2050188" y="1659618"/>
        <a:ext cx="1117144" cy="744762"/>
      </dsp:txXfrm>
    </dsp:sp>
    <dsp:sp modelId="{54681B8A-7BD7-49A8-83A7-B2AFCF0A5ABC}">
      <dsp:nvSpPr>
        <dsp:cNvPr id="0" name=""/>
        <dsp:cNvSpPr/>
      </dsp:nvSpPr>
      <dsp:spPr>
        <a:xfrm>
          <a:off x="3353522" y="1659618"/>
          <a:ext cx="1861906" cy="744762"/>
        </a:xfrm>
        <a:prstGeom prst="chevron">
          <a:avLst/>
        </a:prstGeom>
        <a:solidFill>
          <a:srgbClr val="00467A"/>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fr-FR" sz="1600" b="1" kern="1200" dirty="0" smtClean="0"/>
            <a:t>Mars</a:t>
          </a:r>
          <a:endParaRPr lang="fr-FR" sz="1600" b="1" kern="1200" dirty="0"/>
        </a:p>
      </dsp:txBody>
      <dsp:txXfrm>
        <a:off x="3725903" y="1659618"/>
        <a:ext cx="1117144" cy="744762"/>
      </dsp:txXfrm>
    </dsp:sp>
    <dsp:sp modelId="{87614BD5-C55A-4836-8DC9-1664A342BC72}">
      <dsp:nvSpPr>
        <dsp:cNvPr id="0" name=""/>
        <dsp:cNvSpPr/>
      </dsp:nvSpPr>
      <dsp:spPr>
        <a:xfrm>
          <a:off x="5029238" y="1659618"/>
          <a:ext cx="1861906" cy="744762"/>
        </a:xfrm>
        <a:prstGeom prst="chevron">
          <a:avLst/>
        </a:prstGeom>
        <a:solidFill>
          <a:srgbClr val="00467A"/>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fr-FR" sz="1600" b="1" kern="1200" dirty="0" smtClean="0"/>
            <a:t>Avril</a:t>
          </a:r>
          <a:endParaRPr lang="fr-FR" sz="1600" b="1" kern="1200" dirty="0"/>
        </a:p>
      </dsp:txBody>
      <dsp:txXfrm>
        <a:off x="5401619" y="1659618"/>
        <a:ext cx="1117144" cy="744762"/>
      </dsp:txXfrm>
    </dsp:sp>
    <dsp:sp modelId="{B67F3A13-F4F7-456D-88E6-9123B1E1C8E1}">
      <dsp:nvSpPr>
        <dsp:cNvPr id="0" name=""/>
        <dsp:cNvSpPr/>
      </dsp:nvSpPr>
      <dsp:spPr>
        <a:xfrm>
          <a:off x="6704953" y="1659618"/>
          <a:ext cx="1861906" cy="744762"/>
        </a:xfrm>
        <a:prstGeom prst="chevron">
          <a:avLst/>
        </a:prstGeom>
        <a:solidFill>
          <a:srgbClr val="00467A"/>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fr-FR" sz="1600" b="1" kern="1200" dirty="0" smtClean="0"/>
            <a:t>Mai</a:t>
          </a:r>
          <a:endParaRPr lang="fr-FR" sz="1600" b="1" kern="1200" dirty="0"/>
        </a:p>
      </dsp:txBody>
      <dsp:txXfrm>
        <a:off x="7077334" y="1659618"/>
        <a:ext cx="1117144" cy="744762"/>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5106" name="Rectangle 2"/>
          <p:cNvSpPr>
            <a:spLocks noGrp="1" noChangeArrowheads="1"/>
          </p:cNvSpPr>
          <p:nvPr>
            <p:ph type="hdr" sz="quarter"/>
          </p:nvPr>
        </p:nvSpPr>
        <p:spPr bwMode="auto">
          <a:xfrm>
            <a:off x="0" y="2"/>
            <a:ext cx="2947088" cy="497047"/>
          </a:xfrm>
          <a:prstGeom prst="rect">
            <a:avLst/>
          </a:prstGeom>
          <a:noFill/>
          <a:ln w="9525">
            <a:noFill/>
            <a:miter lim="800000"/>
            <a:headEnd/>
            <a:tailEnd/>
          </a:ln>
          <a:effectLst/>
        </p:spPr>
        <p:txBody>
          <a:bodyPr vert="horz" wrap="square" lIns="91440" tIns="45719" rIns="91440" bIns="45719" numCol="1" anchor="t" anchorCtr="0" compatLnSpc="1">
            <a:prstTxWarp prst="textNoShape">
              <a:avLst/>
            </a:prstTxWarp>
          </a:bodyPr>
          <a:lstStyle>
            <a:lvl1pPr algn="l">
              <a:defRPr sz="1200"/>
            </a:lvl1pPr>
          </a:lstStyle>
          <a:p>
            <a:pPr>
              <a:defRPr/>
            </a:pPr>
            <a:endParaRPr lang="fr-FR"/>
          </a:p>
        </p:txBody>
      </p:sp>
      <p:sp>
        <p:nvSpPr>
          <p:cNvPr id="175107" name="Rectangle 3"/>
          <p:cNvSpPr>
            <a:spLocks noGrp="1" noChangeArrowheads="1"/>
          </p:cNvSpPr>
          <p:nvPr>
            <p:ph type="dt" sz="quarter" idx="1"/>
          </p:nvPr>
        </p:nvSpPr>
        <p:spPr bwMode="auto">
          <a:xfrm>
            <a:off x="3850587" y="2"/>
            <a:ext cx="2947088" cy="497047"/>
          </a:xfrm>
          <a:prstGeom prst="rect">
            <a:avLst/>
          </a:prstGeom>
          <a:noFill/>
          <a:ln w="9525">
            <a:noFill/>
            <a:miter lim="800000"/>
            <a:headEnd/>
            <a:tailEnd/>
          </a:ln>
          <a:effectLst/>
        </p:spPr>
        <p:txBody>
          <a:bodyPr vert="horz" wrap="square" lIns="91440" tIns="45719" rIns="91440" bIns="45719" numCol="1" anchor="t" anchorCtr="0" compatLnSpc="1">
            <a:prstTxWarp prst="textNoShape">
              <a:avLst/>
            </a:prstTxWarp>
          </a:bodyPr>
          <a:lstStyle>
            <a:lvl1pPr algn="r">
              <a:defRPr sz="1200"/>
            </a:lvl1pPr>
          </a:lstStyle>
          <a:p>
            <a:pPr>
              <a:defRPr/>
            </a:pPr>
            <a:fld id="{700A8513-48B2-456A-9B19-ABCB71968CC5}" type="datetimeFigureOut">
              <a:rPr lang="fr-FR"/>
              <a:pPr>
                <a:defRPr/>
              </a:pPr>
              <a:t>26/05/2016</a:t>
            </a:fld>
            <a:endParaRPr lang="fr-FR"/>
          </a:p>
        </p:txBody>
      </p:sp>
      <p:sp>
        <p:nvSpPr>
          <p:cNvPr id="175108" name="Rectangle 4"/>
          <p:cNvSpPr>
            <a:spLocks noGrp="1" noChangeArrowheads="1"/>
          </p:cNvSpPr>
          <p:nvPr>
            <p:ph type="ftr" sz="quarter" idx="2"/>
          </p:nvPr>
        </p:nvSpPr>
        <p:spPr bwMode="auto">
          <a:xfrm>
            <a:off x="0" y="9431179"/>
            <a:ext cx="2947088" cy="497046"/>
          </a:xfrm>
          <a:prstGeom prst="rect">
            <a:avLst/>
          </a:prstGeom>
          <a:noFill/>
          <a:ln w="9525">
            <a:noFill/>
            <a:miter lim="800000"/>
            <a:headEnd/>
            <a:tailEnd/>
          </a:ln>
          <a:effectLst/>
        </p:spPr>
        <p:txBody>
          <a:bodyPr vert="horz" wrap="square" lIns="91440" tIns="45719" rIns="91440" bIns="45719" numCol="1" anchor="b" anchorCtr="0" compatLnSpc="1">
            <a:prstTxWarp prst="textNoShape">
              <a:avLst/>
            </a:prstTxWarp>
          </a:bodyPr>
          <a:lstStyle>
            <a:lvl1pPr algn="l">
              <a:defRPr sz="1200"/>
            </a:lvl1pPr>
          </a:lstStyle>
          <a:p>
            <a:pPr>
              <a:defRPr/>
            </a:pPr>
            <a:endParaRPr lang="fr-FR"/>
          </a:p>
        </p:txBody>
      </p:sp>
      <p:sp>
        <p:nvSpPr>
          <p:cNvPr id="175109" name="Rectangle 5"/>
          <p:cNvSpPr>
            <a:spLocks noGrp="1" noChangeArrowheads="1"/>
          </p:cNvSpPr>
          <p:nvPr>
            <p:ph type="sldNum" sz="quarter" idx="3"/>
          </p:nvPr>
        </p:nvSpPr>
        <p:spPr bwMode="auto">
          <a:xfrm>
            <a:off x="3850587" y="9431179"/>
            <a:ext cx="2947088" cy="497046"/>
          </a:xfrm>
          <a:prstGeom prst="rect">
            <a:avLst/>
          </a:prstGeom>
          <a:noFill/>
          <a:ln w="9525">
            <a:noFill/>
            <a:miter lim="800000"/>
            <a:headEnd/>
            <a:tailEnd/>
          </a:ln>
          <a:effectLst/>
        </p:spPr>
        <p:txBody>
          <a:bodyPr vert="horz" wrap="square" lIns="91440" tIns="45719" rIns="91440" bIns="45719" numCol="1" anchor="b" anchorCtr="0" compatLnSpc="1">
            <a:prstTxWarp prst="textNoShape">
              <a:avLst/>
            </a:prstTxWarp>
          </a:bodyPr>
          <a:lstStyle>
            <a:lvl1pPr algn="r">
              <a:defRPr sz="1200"/>
            </a:lvl1pPr>
          </a:lstStyle>
          <a:p>
            <a:pPr>
              <a:defRPr/>
            </a:pPr>
            <a:fld id="{505C926F-535E-4F0B-B68D-835DBEDFA43A}" type="slidenum">
              <a:rPr lang="fr-FR"/>
              <a:pPr>
                <a:defRPr/>
              </a:pPr>
              <a:t>‹N°›</a:t>
            </a:fld>
            <a:endParaRPr lang="fr-FR"/>
          </a:p>
        </p:txBody>
      </p:sp>
    </p:spTree>
    <p:extLst>
      <p:ext uri="{BB962C8B-B14F-4D97-AF65-F5344CB8AC3E}">
        <p14:creationId xmlns:p14="http://schemas.microsoft.com/office/powerpoint/2010/main" val="10146262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22" name="Rectangle 2"/>
          <p:cNvSpPr>
            <a:spLocks noGrp="1" noChangeArrowheads="1"/>
          </p:cNvSpPr>
          <p:nvPr>
            <p:ph type="hdr" sz="quarter"/>
          </p:nvPr>
        </p:nvSpPr>
        <p:spPr bwMode="auto">
          <a:xfrm>
            <a:off x="0" y="2"/>
            <a:ext cx="2947088" cy="497047"/>
          </a:xfrm>
          <a:prstGeom prst="rect">
            <a:avLst/>
          </a:prstGeom>
          <a:noFill/>
          <a:ln w="9525">
            <a:noFill/>
            <a:miter lim="800000"/>
            <a:headEnd/>
            <a:tailEnd/>
          </a:ln>
          <a:effectLst/>
        </p:spPr>
        <p:txBody>
          <a:bodyPr vert="horz" wrap="square" lIns="91440" tIns="45719" rIns="91440" bIns="45719" numCol="1" anchor="t" anchorCtr="0" compatLnSpc="1">
            <a:prstTxWarp prst="textNoShape">
              <a:avLst/>
            </a:prstTxWarp>
          </a:bodyPr>
          <a:lstStyle>
            <a:lvl1pPr algn="l">
              <a:defRPr sz="1200"/>
            </a:lvl1pPr>
          </a:lstStyle>
          <a:p>
            <a:pPr>
              <a:defRPr/>
            </a:pPr>
            <a:endParaRPr lang="fr-FR"/>
          </a:p>
        </p:txBody>
      </p:sp>
      <p:sp>
        <p:nvSpPr>
          <p:cNvPr id="184323" name="Rectangle 3"/>
          <p:cNvSpPr>
            <a:spLocks noGrp="1" noChangeArrowheads="1"/>
          </p:cNvSpPr>
          <p:nvPr>
            <p:ph type="dt" idx="1"/>
          </p:nvPr>
        </p:nvSpPr>
        <p:spPr bwMode="auto">
          <a:xfrm>
            <a:off x="3850587" y="2"/>
            <a:ext cx="2947088" cy="497047"/>
          </a:xfrm>
          <a:prstGeom prst="rect">
            <a:avLst/>
          </a:prstGeom>
          <a:noFill/>
          <a:ln w="9525">
            <a:noFill/>
            <a:miter lim="800000"/>
            <a:headEnd/>
            <a:tailEnd/>
          </a:ln>
          <a:effectLst/>
        </p:spPr>
        <p:txBody>
          <a:bodyPr vert="horz" wrap="square" lIns="91440" tIns="45719" rIns="91440" bIns="45719" numCol="1" anchor="t" anchorCtr="0" compatLnSpc="1">
            <a:prstTxWarp prst="textNoShape">
              <a:avLst/>
            </a:prstTxWarp>
          </a:bodyPr>
          <a:lstStyle>
            <a:lvl1pPr algn="r">
              <a:defRPr sz="1200"/>
            </a:lvl1pPr>
          </a:lstStyle>
          <a:p>
            <a:pPr>
              <a:defRPr/>
            </a:pPr>
            <a:fld id="{10BA7AB1-273B-4969-A5E6-C785F508926E}" type="datetimeFigureOut">
              <a:rPr lang="fr-FR"/>
              <a:pPr>
                <a:defRPr/>
              </a:pPr>
              <a:t>26/05/2016</a:t>
            </a:fld>
            <a:endParaRPr lang="fr-FR"/>
          </a:p>
        </p:txBody>
      </p:sp>
      <p:sp>
        <p:nvSpPr>
          <p:cNvPr id="158724" name="Rectangle 4"/>
          <p:cNvSpPr>
            <a:spLocks noGrp="1" noRot="1" noChangeAspect="1" noChangeArrowheads="1" noTextEdit="1"/>
          </p:cNvSpPr>
          <p:nvPr>
            <p:ph type="sldImg" idx="2"/>
          </p:nvPr>
        </p:nvSpPr>
        <p:spPr bwMode="auto">
          <a:xfrm>
            <a:off x="917575" y="744538"/>
            <a:ext cx="4964113" cy="3724275"/>
          </a:xfrm>
          <a:prstGeom prst="rect">
            <a:avLst/>
          </a:prstGeom>
          <a:noFill/>
          <a:ln w="9525">
            <a:solidFill>
              <a:srgbClr val="000000"/>
            </a:solidFill>
            <a:miter lim="800000"/>
            <a:headEnd/>
            <a:tailEnd/>
          </a:ln>
        </p:spPr>
      </p:sp>
      <p:sp>
        <p:nvSpPr>
          <p:cNvPr id="184325" name="Rectangle 5"/>
          <p:cNvSpPr>
            <a:spLocks noGrp="1" noChangeArrowheads="1"/>
          </p:cNvSpPr>
          <p:nvPr>
            <p:ph type="body" sz="quarter" idx="3"/>
          </p:nvPr>
        </p:nvSpPr>
        <p:spPr bwMode="auto">
          <a:xfrm>
            <a:off x="679609" y="4716383"/>
            <a:ext cx="5440046" cy="4468654"/>
          </a:xfrm>
          <a:prstGeom prst="rect">
            <a:avLst/>
          </a:prstGeom>
          <a:noFill/>
          <a:ln w="9525">
            <a:noFill/>
            <a:miter lim="800000"/>
            <a:headEnd/>
            <a:tailEnd/>
          </a:ln>
          <a:effectLst/>
        </p:spPr>
        <p:txBody>
          <a:bodyPr vert="horz" wrap="square" lIns="91440" tIns="45719" rIns="91440" bIns="45719"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184326" name="Rectangle 6"/>
          <p:cNvSpPr>
            <a:spLocks noGrp="1" noChangeArrowheads="1"/>
          </p:cNvSpPr>
          <p:nvPr>
            <p:ph type="ftr" sz="quarter" idx="4"/>
          </p:nvPr>
        </p:nvSpPr>
        <p:spPr bwMode="auto">
          <a:xfrm>
            <a:off x="0" y="9431179"/>
            <a:ext cx="2947088" cy="497046"/>
          </a:xfrm>
          <a:prstGeom prst="rect">
            <a:avLst/>
          </a:prstGeom>
          <a:noFill/>
          <a:ln w="9525">
            <a:noFill/>
            <a:miter lim="800000"/>
            <a:headEnd/>
            <a:tailEnd/>
          </a:ln>
          <a:effectLst/>
        </p:spPr>
        <p:txBody>
          <a:bodyPr vert="horz" wrap="square" lIns="91440" tIns="45719" rIns="91440" bIns="45719" numCol="1" anchor="b" anchorCtr="0" compatLnSpc="1">
            <a:prstTxWarp prst="textNoShape">
              <a:avLst/>
            </a:prstTxWarp>
          </a:bodyPr>
          <a:lstStyle>
            <a:lvl1pPr algn="l">
              <a:defRPr sz="1200"/>
            </a:lvl1pPr>
          </a:lstStyle>
          <a:p>
            <a:pPr>
              <a:defRPr/>
            </a:pPr>
            <a:endParaRPr lang="fr-FR"/>
          </a:p>
        </p:txBody>
      </p:sp>
      <p:sp>
        <p:nvSpPr>
          <p:cNvPr id="184327" name="Rectangle 7"/>
          <p:cNvSpPr>
            <a:spLocks noGrp="1" noChangeArrowheads="1"/>
          </p:cNvSpPr>
          <p:nvPr>
            <p:ph type="sldNum" sz="quarter" idx="5"/>
          </p:nvPr>
        </p:nvSpPr>
        <p:spPr bwMode="auto">
          <a:xfrm>
            <a:off x="3850587" y="9431179"/>
            <a:ext cx="2947088" cy="497046"/>
          </a:xfrm>
          <a:prstGeom prst="rect">
            <a:avLst/>
          </a:prstGeom>
          <a:noFill/>
          <a:ln w="9525">
            <a:noFill/>
            <a:miter lim="800000"/>
            <a:headEnd/>
            <a:tailEnd/>
          </a:ln>
          <a:effectLst/>
        </p:spPr>
        <p:txBody>
          <a:bodyPr vert="horz" wrap="square" lIns="91440" tIns="45719" rIns="91440" bIns="45719" numCol="1" anchor="b" anchorCtr="0" compatLnSpc="1">
            <a:prstTxWarp prst="textNoShape">
              <a:avLst/>
            </a:prstTxWarp>
          </a:bodyPr>
          <a:lstStyle>
            <a:lvl1pPr algn="r">
              <a:defRPr sz="1200"/>
            </a:lvl1pPr>
          </a:lstStyle>
          <a:p>
            <a:pPr>
              <a:defRPr/>
            </a:pPr>
            <a:fld id="{697A295F-CAE5-485E-B9E5-2FE4C212BB58}" type="slidenum">
              <a:rPr lang="fr-FR"/>
              <a:pPr>
                <a:defRPr/>
              </a:pPr>
              <a:t>‹N°›</a:t>
            </a:fld>
            <a:endParaRPr lang="fr-FR"/>
          </a:p>
        </p:txBody>
      </p:sp>
    </p:spTree>
    <p:extLst>
      <p:ext uri="{BB962C8B-B14F-4D97-AF65-F5344CB8AC3E}">
        <p14:creationId xmlns:p14="http://schemas.microsoft.com/office/powerpoint/2010/main" val="38942053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chart" Target="../charts/chart3.xml"/><Relationship Id="rId7" Type="http://schemas.openxmlformats.org/officeDocument/2006/relationships/diagramColors" Target="../diagrams/colors1.xml"/><Relationship Id="rId2" Type="http://schemas.openxmlformats.org/officeDocument/2006/relationships/image" Target="../media/image3.jpeg"/><Relationship Id="rId1" Type="http://schemas.openxmlformats.org/officeDocument/2006/relationships/slideMaster" Target="../slideMasters/slideMaster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Layouts/_rels/slideLayout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de garde">
    <p:spTree>
      <p:nvGrpSpPr>
        <p:cNvPr id="1" name=""/>
        <p:cNvGrpSpPr/>
        <p:nvPr/>
      </p:nvGrpSpPr>
      <p:grpSpPr>
        <a:xfrm>
          <a:off x="0" y="0"/>
          <a:ext cx="0" cy="0"/>
          <a:chOff x="0" y="0"/>
          <a:chExt cx="0" cy="0"/>
        </a:xfrm>
      </p:grpSpPr>
      <p:pic>
        <p:nvPicPr>
          <p:cNvPr id="11" name="Picture 4" descr="LOGO_VP"/>
          <p:cNvPicPr>
            <a:picLocks noChangeAspect="1" noChangeArrowheads="1"/>
          </p:cNvPicPr>
          <p:nvPr userDrawn="1"/>
        </p:nvPicPr>
        <p:blipFill>
          <a:blip r:embed="rId2" cstate="print"/>
          <a:srcRect/>
          <a:stretch>
            <a:fillRect/>
          </a:stretch>
        </p:blipFill>
        <p:spPr bwMode="auto">
          <a:xfrm>
            <a:off x="0" y="188640"/>
            <a:ext cx="2123728" cy="335710"/>
          </a:xfrm>
          <a:prstGeom prst="rect">
            <a:avLst/>
          </a:prstGeom>
          <a:noFill/>
          <a:ln w="9525">
            <a:noFill/>
            <a:miter lim="800000"/>
            <a:headEnd/>
            <a:tailEnd/>
          </a:ln>
        </p:spPr>
      </p:pic>
      <p:sp>
        <p:nvSpPr>
          <p:cNvPr id="12" name="Text Box 5"/>
          <p:cNvSpPr txBox="1">
            <a:spLocks noChangeArrowheads="1"/>
          </p:cNvSpPr>
          <p:nvPr userDrawn="1"/>
        </p:nvSpPr>
        <p:spPr bwMode="auto">
          <a:xfrm>
            <a:off x="2123728" y="230451"/>
            <a:ext cx="5976938" cy="246221"/>
          </a:xfrm>
          <a:prstGeom prst="rect">
            <a:avLst/>
          </a:prstGeom>
          <a:noFill/>
          <a:ln w="9525">
            <a:noFill/>
            <a:miter lim="800000"/>
            <a:headEnd/>
            <a:tailEnd/>
          </a:ln>
          <a:effectLst/>
        </p:spPr>
        <p:txBody>
          <a:bodyPr>
            <a:spAutoFit/>
          </a:bodyPr>
          <a:lstStyle/>
          <a:p>
            <a:pPr>
              <a:spcBef>
                <a:spcPct val="50000"/>
              </a:spcBef>
              <a:defRPr/>
            </a:pPr>
            <a:r>
              <a:rPr lang="fr-FR" sz="1000" baseline="0" dirty="0">
                <a:solidFill>
                  <a:srgbClr val="00467A"/>
                </a:solidFill>
                <a:latin typeface="Calibri" panose="020F0502020204030204" pitchFamily="34" charset="0"/>
              </a:rPr>
              <a:t>Direction </a:t>
            </a:r>
            <a:r>
              <a:rPr lang="fr-FR" sz="1000" baseline="0">
                <a:solidFill>
                  <a:srgbClr val="00467A"/>
                </a:solidFill>
                <a:latin typeface="Calibri" panose="020F0502020204030204" pitchFamily="34" charset="0"/>
              </a:rPr>
              <a:t>des </a:t>
            </a:r>
            <a:r>
              <a:rPr lang="fr-FR" sz="1000" baseline="0" smtClean="0">
                <a:solidFill>
                  <a:srgbClr val="00467A"/>
                </a:solidFill>
                <a:latin typeface="Calibri" panose="020F0502020204030204" pitchFamily="34" charset="0"/>
              </a:rPr>
              <a:t>ressources humaines</a:t>
            </a:r>
            <a:endParaRPr lang="fr-FR" sz="1000" baseline="0" dirty="0">
              <a:solidFill>
                <a:srgbClr val="00467A"/>
              </a:solidFill>
              <a:latin typeface="Calibri" panose="020F0502020204030204" pitchFamily="34" charset="0"/>
            </a:endParaRPr>
          </a:p>
        </p:txBody>
      </p:sp>
      <p:sp>
        <p:nvSpPr>
          <p:cNvPr id="16" name="Espace réservé du texte 15"/>
          <p:cNvSpPr>
            <a:spLocks noGrp="1"/>
          </p:cNvSpPr>
          <p:nvPr>
            <p:ph type="body" sz="quarter" idx="11" hasCustomPrompt="1"/>
          </p:nvPr>
        </p:nvSpPr>
        <p:spPr>
          <a:xfrm>
            <a:off x="323528" y="1916832"/>
            <a:ext cx="8424936" cy="1080120"/>
          </a:xfrm>
          <a:prstGeom prst="rect">
            <a:avLst/>
          </a:prstGeom>
        </p:spPr>
        <p:txBody>
          <a:bodyPr/>
          <a:lstStyle>
            <a:lvl1pPr marL="0" marR="0" indent="-342900" algn="ctr" defTabSz="914400" rtl="0" eaLnBrk="1" fontAlgn="base" latinLnBrk="0" hangingPunct="1">
              <a:lnSpc>
                <a:spcPct val="100000"/>
              </a:lnSpc>
              <a:spcBef>
                <a:spcPts val="0"/>
              </a:spcBef>
              <a:spcAft>
                <a:spcPct val="0"/>
              </a:spcAft>
              <a:buClrTx/>
              <a:buSzTx/>
              <a:buFont typeface="Calibri" pitchFamily="34" charset="0"/>
              <a:buNone/>
              <a:tabLst/>
              <a:defRPr sz="2800" b="1" cap="all" baseline="0">
                <a:solidFill>
                  <a:srgbClr val="00467A"/>
                </a:solidFill>
                <a:latin typeface="Calibri" panose="020F0502020204030204" pitchFamily="34" charset="0"/>
              </a:defRPr>
            </a:lvl1pPr>
            <a:lvl2pPr>
              <a:buNone/>
              <a:defRPr sz="4000" b="1">
                <a:solidFill>
                  <a:srgbClr val="00467A"/>
                </a:solidFill>
              </a:defRPr>
            </a:lvl2pPr>
            <a:lvl3pPr>
              <a:buNone/>
              <a:defRPr sz="4000" b="1">
                <a:solidFill>
                  <a:srgbClr val="00467A"/>
                </a:solidFill>
              </a:defRPr>
            </a:lvl3pPr>
            <a:lvl4pPr>
              <a:buNone/>
              <a:defRPr sz="4000" b="1">
                <a:solidFill>
                  <a:srgbClr val="00467A"/>
                </a:solidFill>
              </a:defRPr>
            </a:lvl4pPr>
            <a:lvl5pPr>
              <a:buNone/>
              <a:defRPr sz="4000" b="1">
                <a:solidFill>
                  <a:srgbClr val="00467A"/>
                </a:solidFill>
              </a:defRPr>
            </a:lvl5pPr>
          </a:lstStyle>
          <a:p>
            <a:pPr lvl="0"/>
            <a:r>
              <a:rPr lang="fr-FR" smtClean="0"/>
              <a:t>Titre</a:t>
            </a:r>
          </a:p>
        </p:txBody>
      </p:sp>
      <p:sp>
        <p:nvSpPr>
          <p:cNvPr id="10" name="Espace réservé du texte 15"/>
          <p:cNvSpPr>
            <a:spLocks noGrp="1"/>
          </p:cNvSpPr>
          <p:nvPr>
            <p:ph type="body" sz="quarter" idx="14" hasCustomPrompt="1"/>
          </p:nvPr>
        </p:nvSpPr>
        <p:spPr>
          <a:xfrm>
            <a:off x="323528" y="3068960"/>
            <a:ext cx="8424936" cy="864096"/>
          </a:xfrm>
          <a:prstGeom prst="rect">
            <a:avLst/>
          </a:prstGeom>
        </p:spPr>
        <p:txBody>
          <a:bodyPr/>
          <a:lstStyle>
            <a:lvl1pPr marL="0" algn="ctr">
              <a:spcBef>
                <a:spcPts val="0"/>
              </a:spcBef>
              <a:buNone/>
              <a:defRPr sz="1500" b="0" i="0" baseline="0">
                <a:solidFill>
                  <a:srgbClr val="00467A"/>
                </a:solidFill>
                <a:latin typeface="Calibri" panose="020F0502020204030204" pitchFamily="34" charset="0"/>
              </a:defRPr>
            </a:lvl1pPr>
            <a:lvl2pPr>
              <a:buNone/>
              <a:defRPr sz="4000" b="1">
                <a:solidFill>
                  <a:srgbClr val="00467A"/>
                </a:solidFill>
              </a:defRPr>
            </a:lvl2pPr>
            <a:lvl3pPr>
              <a:buNone/>
              <a:defRPr sz="4000" b="1">
                <a:solidFill>
                  <a:srgbClr val="00467A"/>
                </a:solidFill>
              </a:defRPr>
            </a:lvl3pPr>
            <a:lvl4pPr>
              <a:buNone/>
              <a:defRPr sz="4000" b="1">
                <a:solidFill>
                  <a:srgbClr val="00467A"/>
                </a:solidFill>
              </a:defRPr>
            </a:lvl4pPr>
            <a:lvl5pPr>
              <a:buNone/>
              <a:defRPr sz="4000" b="1">
                <a:solidFill>
                  <a:srgbClr val="00467A"/>
                </a:solidFill>
              </a:defRPr>
            </a:lvl5pPr>
          </a:lstStyle>
          <a:p>
            <a:pPr lvl="0"/>
            <a:r>
              <a:rPr lang="fr-FR" smtClean="0"/>
              <a:t>Date</a:t>
            </a:r>
            <a:endParaRPr lang="fr-FR" dirty="0"/>
          </a:p>
        </p:txBody>
      </p:sp>
      <p:pic>
        <p:nvPicPr>
          <p:cNvPr id="3" name="Image 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40740" y="3992912"/>
            <a:ext cx="5903260" cy="2865088"/>
          </a:xfrm>
          <a:prstGeom prst="rect">
            <a:avLst/>
          </a:prstGeom>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sommaire">
    <p:spTree>
      <p:nvGrpSpPr>
        <p:cNvPr id="1" name=""/>
        <p:cNvGrpSpPr/>
        <p:nvPr/>
      </p:nvGrpSpPr>
      <p:grpSpPr>
        <a:xfrm>
          <a:off x="0" y="0"/>
          <a:ext cx="0" cy="0"/>
          <a:chOff x="0" y="0"/>
          <a:chExt cx="0" cy="0"/>
        </a:xfrm>
      </p:grpSpPr>
      <p:cxnSp>
        <p:nvCxnSpPr>
          <p:cNvPr id="17" name="Connecteur droit 16"/>
          <p:cNvCxnSpPr/>
          <p:nvPr userDrawn="1"/>
        </p:nvCxnSpPr>
        <p:spPr bwMode="auto">
          <a:xfrm flipH="1">
            <a:off x="251520" y="620688"/>
            <a:ext cx="8568952" cy="0"/>
          </a:xfrm>
          <a:prstGeom prst="line">
            <a:avLst/>
          </a:prstGeom>
          <a:solidFill>
            <a:schemeClr val="accent1"/>
          </a:solidFill>
          <a:ln w="9525" cap="flat" cmpd="sng" algn="ctr">
            <a:solidFill>
              <a:schemeClr val="accent5">
                <a:lumMod val="75000"/>
              </a:schemeClr>
            </a:solidFill>
            <a:prstDash val="solid"/>
            <a:round/>
            <a:headEnd type="none" w="med" len="med"/>
            <a:tailEnd type="none" w="med" len="med"/>
          </a:ln>
          <a:effectLst/>
        </p:spPr>
      </p:cxnSp>
      <p:sp>
        <p:nvSpPr>
          <p:cNvPr id="27" name="Text Box 5"/>
          <p:cNvSpPr txBox="1">
            <a:spLocks noChangeArrowheads="1"/>
          </p:cNvSpPr>
          <p:nvPr userDrawn="1"/>
        </p:nvSpPr>
        <p:spPr bwMode="auto">
          <a:xfrm>
            <a:off x="4499992" y="6582544"/>
            <a:ext cx="2520280" cy="230832"/>
          </a:xfrm>
          <a:prstGeom prst="rect">
            <a:avLst/>
          </a:prstGeom>
          <a:noFill/>
          <a:ln w="9525">
            <a:noFill/>
            <a:miter lim="800000"/>
            <a:headEnd/>
            <a:tailEnd/>
          </a:ln>
          <a:effectLst/>
        </p:spPr>
        <p:txBody>
          <a:bodyPr wrap="square">
            <a:spAutoFit/>
          </a:bodyPr>
          <a:lstStyle/>
          <a:p>
            <a:pPr>
              <a:spcBef>
                <a:spcPct val="50000"/>
              </a:spcBef>
              <a:defRPr/>
            </a:pPr>
            <a:r>
              <a:rPr lang="fr-FR" sz="900" cap="all" baseline="0" dirty="0">
                <a:solidFill>
                  <a:srgbClr val="00467A"/>
                </a:solidFill>
                <a:latin typeface="Calibri" panose="020F0502020204030204" pitchFamily="34" charset="0"/>
              </a:rPr>
              <a:t>Direction </a:t>
            </a:r>
            <a:r>
              <a:rPr lang="fr-FR" sz="900" cap="all" baseline="0">
                <a:solidFill>
                  <a:srgbClr val="00467A"/>
                </a:solidFill>
                <a:latin typeface="Calibri" panose="020F0502020204030204" pitchFamily="34" charset="0"/>
              </a:rPr>
              <a:t>des </a:t>
            </a:r>
            <a:r>
              <a:rPr lang="fr-FR" sz="900" cap="all" baseline="0" smtClean="0">
                <a:solidFill>
                  <a:srgbClr val="00467A"/>
                </a:solidFill>
                <a:latin typeface="Calibri" panose="020F0502020204030204" pitchFamily="34" charset="0"/>
              </a:rPr>
              <a:t>ressources humaines</a:t>
            </a:r>
            <a:endParaRPr lang="fr-FR" sz="900" cap="all" baseline="0" dirty="0">
              <a:solidFill>
                <a:srgbClr val="00467A"/>
              </a:solidFill>
              <a:latin typeface="Calibri" panose="020F0502020204030204" pitchFamily="34" charset="0"/>
            </a:endParaRPr>
          </a:p>
        </p:txBody>
      </p:sp>
      <p:cxnSp>
        <p:nvCxnSpPr>
          <p:cNvPr id="28" name="Connecteur droit 27"/>
          <p:cNvCxnSpPr/>
          <p:nvPr userDrawn="1"/>
        </p:nvCxnSpPr>
        <p:spPr bwMode="auto">
          <a:xfrm flipH="1">
            <a:off x="251520" y="6582544"/>
            <a:ext cx="6336704" cy="0"/>
          </a:xfrm>
          <a:prstGeom prst="line">
            <a:avLst/>
          </a:prstGeom>
          <a:solidFill>
            <a:schemeClr val="accent1"/>
          </a:solidFill>
          <a:ln w="9525" cap="flat" cmpd="sng" algn="ctr">
            <a:solidFill>
              <a:srgbClr val="00467A"/>
            </a:solidFill>
            <a:prstDash val="solid"/>
            <a:round/>
            <a:headEnd type="none" w="med" len="med"/>
            <a:tailEnd type="none" w="med" len="med"/>
          </a:ln>
          <a:effectLst/>
        </p:spPr>
      </p:cxnSp>
      <p:sp>
        <p:nvSpPr>
          <p:cNvPr id="29" name="Rectangle 6"/>
          <p:cNvSpPr txBox="1">
            <a:spLocks noChangeArrowheads="1"/>
          </p:cNvSpPr>
          <p:nvPr userDrawn="1"/>
        </p:nvSpPr>
        <p:spPr>
          <a:xfrm>
            <a:off x="179512" y="6582544"/>
            <a:ext cx="894853" cy="215602"/>
          </a:xfrm>
          <a:prstGeom prst="rect">
            <a:avLst/>
          </a:prstGeom>
          <a:ln/>
        </p:spPr>
        <p:txBody>
          <a:bodyPr/>
          <a:lstStyle>
            <a:defPPr>
              <a:defRPr lang="fr-FR"/>
            </a:defPPr>
            <a:lvl1pPr algn="r" rtl="0" fontAlgn="base">
              <a:spcBef>
                <a:spcPct val="0"/>
              </a:spcBef>
              <a:spcAft>
                <a:spcPct val="0"/>
              </a:spcAft>
              <a:defRPr sz="1400" b="1" kern="1200" baseline="0">
                <a:solidFill>
                  <a:srgbClr val="00467A"/>
                </a:solidFill>
                <a:latin typeface="Trebuchet MS" panose="020B0603020202020204" pitchFamily="34"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pPr algn="l">
              <a:defRPr/>
            </a:pPr>
            <a:fld id="{38EF2B9F-F29B-45BF-9C2B-4B5EE8821F67}" type="slidenum">
              <a:rPr lang="fr-FR" sz="900" cap="all" baseline="0" smtClean="0">
                <a:latin typeface="Calibri" panose="020F0502020204030204" pitchFamily="34" charset="0"/>
              </a:rPr>
              <a:pPr algn="l">
                <a:defRPr/>
              </a:pPr>
              <a:t>‹N°›</a:t>
            </a:fld>
            <a:endParaRPr lang="fr-FR" sz="900" cap="all" baseline="0" dirty="0">
              <a:latin typeface="Calibri" panose="020F0502020204030204" pitchFamily="34" charset="0"/>
            </a:endParaRPr>
          </a:p>
        </p:txBody>
      </p:sp>
      <p:pic>
        <p:nvPicPr>
          <p:cNvPr id="30" name="Image 2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04248" y="6021288"/>
            <a:ext cx="1663876" cy="800100"/>
          </a:xfrm>
          <a:prstGeom prst="rect">
            <a:avLst/>
          </a:prstGeom>
        </p:spPr>
      </p:pic>
      <p:sp>
        <p:nvSpPr>
          <p:cNvPr id="31" name="Espace réservé du texte 15"/>
          <p:cNvSpPr>
            <a:spLocks noGrp="1"/>
          </p:cNvSpPr>
          <p:nvPr>
            <p:ph type="body" sz="quarter" idx="17" hasCustomPrompt="1"/>
          </p:nvPr>
        </p:nvSpPr>
        <p:spPr>
          <a:xfrm>
            <a:off x="179512" y="260648"/>
            <a:ext cx="8640960" cy="252000"/>
          </a:xfrm>
          <a:prstGeom prst="rect">
            <a:avLst/>
          </a:prstGeom>
        </p:spPr>
        <p:txBody>
          <a:bodyPr anchor="ctr" anchorCtr="0"/>
          <a:lstStyle>
            <a:lvl1pPr marL="0">
              <a:spcBef>
                <a:spcPts val="0"/>
              </a:spcBef>
              <a:buNone/>
              <a:defRPr sz="2400" b="1" i="0" cap="none" baseline="0">
                <a:solidFill>
                  <a:srgbClr val="00467A"/>
                </a:solidFill>
                <a:latin typeface="Calibri" panose="020F0502020204030204" pitchFamily="34" charset="0"/>
              </a:defRPr>
            </a:lvl1pPr>
            <a:lvl2pPr>
              <a:defRPr b="1" i="1">
                <a:solidFill>
                  <a:srgbClr val="00467A"/>
                </a:solidFill>
                <a:latin typeface="Century Gothic" pitchFamily="34" charset="0"/>
              </a:defRPr>
            </a:lvl2pPr>
            <a:lvl3pPr>
              <a:defRPr b="1" i="1">
                <a:solidFill>
                  <a:srgbClr val="00467A"/>
                </a:solidFill>
                <a:latin typeface="Century Gothic" pitchFamily="34" charset="0"/>
              </a:defRPr>
            </a:lvl3pPr>
            <a:lvl4pPr>
              <a:defRPr b="1" i="1">
                <a:solidFill>
                  <a:srgbClr val="00467A"/>
                </a:solidFill>
                <a:latin typeface="Century Gothic" pitchFamily="34" charset="0"/>
              </a:defRPr>
            </a:lvl4pPr>
            <a:lvl5pPr>
              <a:defRPr b="1" i="1">
                <a:solidFill>
                  <a:srgbClr val="00467A"/>
                </a:solidFill>
                <a:latin typeface="Century Gothic" pitchFamily="34" charset="0"/>
              </a:defRPr>
            </a:lvl5pPr>
          </a:lstStyle>
          <a:p>
            <a:pPr lvl="0"/>
            <a:r>
              <a:rPr lang="fr-FR" smtClean="0"/>
              <a:t>Agenda</a:t>
            </a:r>
            <a:endParaRPr lang="fr-FR" dirty="0" smtClean="0"/>
          </a:p>
        </p:txBody>
      </p:sp>
      <p:sp>
        <p:nvSpPr>
          <p:cNvPr id="12" name="Espace réservé du texte 15"/>
          <p:cNvSpPr>
            <a:spLocks noGrp="1"/>
          </p:cNvSpPr>
          <p:nvPr>
            <p:ph type="body" sz="quarter" idx="18" hasCustomPrompt="1"/>
          </p:nvPr>
        </p:nvSpPr>
        <p:spPr>
          <a:xfrm>
            <a:off x="692281" y="1988880"/>
            <a:ext cx="7615421" cy="396000"/>
          </a:xfrm>
          <a:prstGeom prst="roundRect">
            <a:avLst/>
          </a:prstGeom>
          <a:solidFill>
            <a:schemeClr val="bg1"/>
          </a:solidFill>
        </p:spPr>
        <p:txBody>
          <a:bodyPr anchor="ctr" anchorCtr="0"/>
          <a:lstStyle>
            <a:lvl1pPr marL="0">
              <a:spcBef>
                <a:spcPts val="0"/>
              </a:spcBef>
              <a:buNone/>
              <a:defRPr sz="2000" b="0" i="0" cap="none" baseline="0">
                <a:solidFill>
                  <a:srgbClr val="002060"/>
                </a:solidFill>
                <a:latin typeface="Calibri" panose="020F0502020204030204" pitchFamily="34" charset="0"/>
              </a:defRPr>
            </a:lvl1pPr>
            <a:lvl2pPr>
              <a:defRPr b="1" i="1">
                <a:solidFill>
                  <a:srgbClr val="00467A"/>
                </a:solidFill>
                <a:latin typeface="Century Gothic" pitchFamily="34" charset="0"/>
              </a:defRPr>
            </a:lvl2pPr>
            <a:lvl3pPr>
              <a:defRPr b="1" i="1">
                <a:solidFill>
                  <a:srgbClr val="00467A"/>
                </a:solidFill>
                <a:latin typeface="Century Gothic" pitchFamily="34" charset="0"/>
              </a:defRPr>
            </a:lvl3pPr>
            <a:lvl4pPr>
              <a:defRPr b="1" i="1">
                <a:solidFill>
                  <a:srgbClr val="00467A"/>
                </a:solidFill>
                <a:latin typeface="Century Gothic" pitchFamily="34" charset="0"/>
              </a:defRPr>
            </a:lvl4pPr>
            <a:lvl5pPr>
              <a:defRPr b="1" i="1">
                <a:solidFill>
                  <a:srgbClr val="00467A"/>
                </a:solidFill>
                <a:latin typeface="Century Gothic" pitchFamily="34" charset="0"/>
              </a:defRPr>
            </a:lvl5pPr>
          </a:lstStyle>
          <a:p>
            <a:pPr lvl="0"/>
            <a:r>
              <a:rPr lang="fr-FR" smtClean="0"/>
              <a:t>Titre 1</a:t>
            </a:r>
            <a:endParaRPr lang="fr-FR" dirty="0" smtClean="0"/>
          </a:p>
        </p:txBody>
      </p:sp>
      <p:sp>
        <p:nvSpPr>
          <p:cNvPr id="13" name="Espace réservé du texte 15"/>
          <p:cNvSpPr>
            <a:spLocks noGrp="1"/>
          </p:cNvSpPr>
          <p:nvPr>
            <p:ph type="body" sz="quarter" idx="19" hasCustomPrompt="1"/>
          </p:nvPr>
        </p:nvSpPr>
        <p:spPr>
          <a:xfrm>
            <a:off x="692281" y="2708947"/>
            <a:ext cx="7615421" cy="396000"/>
          </a:xfrm>
          <a:prstGeom prst="roundRect">
            <a:avLst/>
          </a:prstGeom>
          <a:solidFill>
            <a:schemeClr val="accent5">
              <a:lumMod val="75000"/>
            </a:schemeClr>
          </a:solidFill>
        </p:spPr>
        <p:txBody>
          <a:bodyPr anchor="ctr" anchorCtr="0"/>
          <a:lstStyle>
            <a:lvl1pPr marL="0">
              <a:spcBef>
                <a:spcPts val="0"/>
              </a:spcBef>
              <a:buNone/>
              <a:defRPr sz="2000" b="0" i="0" cap="none" baseline="0">
                <a:solidFill>
                  <a:schemeClr val="bg1"/>
                </a:solidFill>
                <a:latin typeface="Calibri" panose="020F0502020204030204" pitchFamily="34" charset="0"/>
              </a:defRPr>
            </a:lvl1pPr>
            <a:lvl2pPr>
              <a:defRPr b="1" i="1">
                <a:solidFill>
                  <a:srgbClr val="00467A"/>
                </a:solidFill>
                <a:latin typeface="Century Gothic" pitchFamily="34" charset="0"/>
              </a:defRPr>
            </a:lvl2pPr>
            <a:lvl3pPr>
              <a:defRPr b="1" i="1">
                <a:solidFill>
                  <a:srgbClr val="00467A"/>
                </a:solidFill>
                <a:latin typeface="Century Gothic" pitchFamily="34" charset="0"/>
              </a:defRPr>
            </a:lvl3pPr>
            <a:lvl4pPr>
              <a:defRPr b="1" i="1">
                <a:solidFill>
                  <a:srgbClr val="00467A"/>
                </a:solidFill>
                <a:latin typeface="Century Gothic" pitchFamily="34" charset="0"/>
              </a:defRPr>
            </a:lvl4pPr>
            <a:lvl5pPr>
              <a:defRPr b="1" i="1">
                <a:solidFill>
                  <a:srgbClr val="00467A"/>
                </a:solidFill>
                <a:latin typeface="Century Gothic" pitchFamily="34" charset="0"/>
              </a:defRPr>
            </a:lvl5pPr>
          </a:lstStyle>
          <a:p>
            <a:pPr lvl="0"/>
            <a:r>
              <a:rPr lang="fr-FR" smtClean="0"/>
              <a:t>Titre 2</a:t>
            </a:r>
            <a:endParaRPr lang="fr-FR" dirty="0" smtClean="0"/>
          </a:p>
        </p:txBody>
      </p:sp>
      <p:sp>
        <p:nvSpPr>
          <p:cNvPr id="14" name="Espace réservé du texte 15"/>
          <p:cNvSpPr>
            <a:spLocks noGrp="1"/>
          </p:cNvSpPr>
          <p:nvPr>
            <p:ph type="body" sz="quarter" idx="20" hasCustomPrompt="1"/>
          </p:nvPr>
        </p:nvSpPr>
        <p:spPr>
          <a:xfrm>
            <a:off x="692281" y="3429014"/>
            <a:ext cx="7615421" cy="396000"/>
          </a:xfrm>
          <a:prstGeom prst="roundRect">
            <a:avLst/>
          </a:prstGeom>
          <a:solidFill>
            <a:schemeClr val="bg1"/>
          </a:solidFill>
        </p:spPr>
        <p:txBody>
          <a:bodyPr anchor="ctr" anchorCtr="0"/>
          <a:lstStyle>
            <a:lvl1pPr marL="0">
              <a:spcBef>
                <a:spcPts val="0"/>
              </a:spcBef>
              <a:buNone/>
              <a:defRPr sz="2000" b="0" i="0" cap="none" baseline="0">
                <a:solidFill>
                  <a:srgbClr val="002060"/>
                </a:solidFill>
                <a:latin typeface="Calibri" panose="020F0502020204030204" pitchFamily="34" charset="0"/>
              </a:defRPr>
            </a:lvl1pPr>
            <a:lvl2pPr>
              <a:defRPr b="1" i="1">
                <a:solidFill>
                  <a:srgbClr val="00467A"/>
                </a:solidFill>
                <a:latin typeface="Century Gothic" pitchFamily="34" charset="0"/>
              </a:defRPr>
            </a:lvl2pPr>
            <a:lvl3pPr>
              <a:defRPr b="1" i="1">
                <a:solidFill>
                  <a:srgbClr val="00467A"/>
                </a:solidFill>
                <a:latin typeface="Century Gothic" pitchFamily="34" charset="0"/>
              </a:defRPr>
            </a:lvl3pPr>
            <a:lvl4pPr>
              <a:defRPr b="1" i="1">
                <a:solidFill>
                  <a:srgbClr val="00467A"/>
                </a:solidFill>
                <a:latin typeface="Century Gothic" pitchFamily="34" charset="0"/>
              </a:defRPr>
            </a:lvl4pPr>
            <a:lvl5pPr>
              <a:defRPr b="1" i="1">
                <a:solidFill>
                  <a:srgbClr val="00467A"/>
                </a:solidFill>
                <a:latin typeface="Century Gothic" pitchFamily="34" charset="0"/>
              </a:defRPr>
            </a:lvl5pPr>
          </a:lstStyle>
          <a:p>
            <a:pPr lvl="0"/>
            <a:r>
              <a:rPr lang="fr-FR" smtClean="0"/>
              <a:t>Titre 3</a:t>
            </a:r>
            <a:endParaRPr lang="fr-FR" dirty="0" smtClean="0"/>
          </a:p>
        </p:txBody>
      </p:sp>
      <p:sp>
        <p:nvSpPr>
          <p:cNvPr id="15" name="Espace réservé du texte 15"/>
          <p:cNvSpPr>
            <a:spLocks noGrp="1"/>
          </p:cNvSpPr>
          <p:nvPr>
            <p:ph type="body" sz="quarter" idx="21" hasCustomPrompt="1"/>
          </p:nvPr>
        </p:nvSpPr>
        <p:spPr>
          <a:xfrm>
            <a:off x="692281" y="4149080"/>
            <a:ext cx="7615421" cy="396000"/>
          </a:xfrm>
          <a:prstGeom prst="roundRect">
            <a:avLst/>
          </a:prstGeom>
          <a:solidFill>
            <a:schemeClr val="bg1"/>
          </a:solidFill>
        </p:spPr>
        <p:txBody>
          <a:bodyPr anchor="ctr" anchorCtr="0"/>
          <a:lstStyle>
            <a:lvl1pPr marL="0">
              <a:spcBef>
                <a:spcPts val="0"/>
              </a:spcBef>
              <a:buNone/>
              <a:defRPr sz="2000" b="0" i="0" cap="none" baseline="0">
                <a:solidFill>
                  <a:srgbClr val="002060"/>
                </a:solidFill>
                <a:latin typeface="Calibri" panose="020F0502020204030204" pitchFamily="34" charset="0"/>
              </a:defRPr>
            </a:lvl1pPr>
            <a:lvl2pPr>
              <a:defRPr b="1" i="1">
                <a:solidFill>
                  <a:srgbClr val="00467A"/>
                </a:solidFill>
                <a:latin typeface="Century Gothic" pitchFamily="34" charset="0"/>
              </a:defRPr>
            </a:lvl2pPr>
            <a:lvl3pPr>
              <a:defRPr b="1" i="1">
                <a:solidFill>
                  <a:srgbClr val="00467A"/>
                </a:solidFill>
                <a:latin typeface="Century Gothic" pitchFamily="34" charset="0"/>
              </a:defRPr>
            </a:lvl3pPr>
            <a:lvl4pPr>
              <a:defRPr b="1" i="1">
                <a:solidFill>
                  <a:srgbClr val="00467A"/>
                </a:solidFill>
                <a:latin typeface="Century Gothic" pitchFamily="34" charset="0"/>
              </a:defRPr>
            </a:lvl4pPr>
            <a:lvl5pPr>
              <a:defRPr b="1" i="1">
                <a:solidFill>
                  <a:srgbClr val="00467A"/>
                </a:solidFill>
                <a:latin typeface="Century Gothic" pitchFamily="34" charset="0"/>
              </a:defRPr>
            </a:lvl5pPr>
          </a:lstStyle>
          <a:p>
            <a:pPr lvl="0"/>
            <a:r>
              <a:rPr lang="fr-FR" smtClean="0"/>
              <a:t>Titre 4</a:t>
            </a:r>
            <a:endParaRPr lang="fr-FR" dirty="0" smtClean="0"/>
          </a:p>
        </p:txBody>
      </p:sp>
    </p:spTree>
    <p:extLst>
      <p:ext uri="{BB962C8B-B14F-4D97-AF65-F5344CB8AC3E}">
        <p14:creationId xmlns:p14="http://schemas.microsoft.com/office/powerpoint/2010/main" val="318544693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titre">
    <p:spTree>
      <p:nvGrpSpPr>
        <p:cNvPr id="1" name=""/>
        <p:cNvGrpSpPr/>
        <p:nvPr/>
      </p:nvGrpSpPr>
      <p:grpSpPr>
        <a:xfrm>
          <a:off x="0" y="0"/>
          <a:ext cx="0" cy="0"/>
          <a:chOff x="0" y="0"/>
          <a:chExt cx="0" cy="0"/>
        </a:xfrm>
      </p:grpSpPr>
      <p:sp>
        <p:nvSpPr>
          <p:cNvPr id="11" name="Text Box 5"/>
          <p:cNvSpPr txBox="1">
            <a:spLocks noChangeArrowheads="1"/>
          </p:cNvSpPr>
          <p:nvPr userDrawn="1"/>
        </p:nvSpPr>
        <p:spPr bwMode="auto">
          <a:xfrm>
            <a:off x="4499992" y="6582544"/>
            <a:ext cx="2520280" cy="230832"/>
          </a:xfrm>
          <a:prstGeom prst="rect">
            <a:avLst/>
          </a:prstGeom>
          <a:noFill/>
          <a:ln w="9525">
            <a:noFill/>
            <a:miter lim="800000"/>
            <a:headEnd/>
            <a:tailEnd/>
          </a:ln>
          <a:effectLst/>
        </p:spPr>
        <p:txBody>
          <a:bodyPr wrap="square">
            <a:spAutoFit/>
          </a:bodyPr>
          <a:lstStyle/>
          <a:p>
            <a:pPr>
              <a:spcBef>
                <a:spcPct val="50000"/>
              </a:spcBef>
              <a:defRPr/>
            </a:pPr>
            <a:r>
              <a:rPr lang="fr-FR" sz="900" cap="all" baseline="0" dirty="0">
                <a:solidFill>
                  <a:srgbClr val="00467A"/>
                </a:solidFill>
                <a:latin typeface="Calibri" panose="020F0502020204030204" pitchFamily="34" charset="0"/>
              </a:rPr>
              <a:t>Direction </a:t>
            </a:r>
            <a:r>
              <a:rPr lang="fr-FR" sz="900" cap="all" baseline="0">
                <a:solidFill>
                  <a:srgbClr val="00467A"/>
                </a:solidFill>
                <a:latin typeface="Calibri" panose="020F0502020204030204" pitchFamily="34" charset="0"/>
              </a:rPr>
              <a:t>des </a:t>
            </a:r>
            <a:r>
              <a:rPr lang="fr-FR" sz="900" cap="all" baseline="0" smtClean="0">
                <a:solidFill>
                  <a:srgbClr val="00467A"/>
                </a:solidFill>
                <a:latin typeface="Calibri" panose="020F0502020204030204" pitchFamily="34" charset="0"/>
              </a:rPr>
              <a:t>ressources humaines</a:t>
            </a:r>
            <a:endParaRPr lang="fr-FR" sz="900" cap="all" baseline="0" dirty="0">
              <a:solidFill>
                <a:srgbClr val="00467A"/>
              </a:solidFill>
              <a:latin typeface="Calibri" panose="020F0502020204030204" pitchFamily="34" charset="0"/>
            </a:endParaRPr>
          </a:p>
        </p:txBody>
      </p:sp>
      <p:cxnSp>
        <p:nvCxnSpPr>
          <p:cNvPr id="12" name="Connecteur droit 11"/>
          <p:cNvCxnSpPr/>
          <p:nvPr userDrawn="1"/>
        </p:nvCxnSpPr>
        <p:spPr bwMode="auto">
          <a:xfrm flipH="1">
            <a:off x="251520" y="6582544"/>
            <a:ext cx="6336704" cy="0"/>
          </a:xfrm>
          <a:prstGeom prst="line">
            <a:avLst/>
          </a:prstGeom>
          <a:solidFill>
            <a:schemeClr val="accent1"/>
          </a:solidFill>
          <a:ln w="9525" cap="flat" cmpd="sng" algn="ctr">
            <a:solidFill>
              <a:srgbClr val="00467A"/>
            </a:solidFill>
            <a:prstDash val="solid"/>
            <a:round/>
            <a:headEnd type="none" w="med" len="med"/>
            <a:tailEnd type="none" w="med" len="med"/>
          </a:ln>
          <a:effectLst/>
        </p:spPr>
      </p:cxnSp>
      <p:sp>
        <p:nvSpPr>
          <p:cNvPr id="13" name="Rectangle 6"/>
          <p:cNvSpPr txBox="1">
            <a:spLocks noChangeArrowheads="1"/>
          </p:cNvSpPr>
          <p:nvPr userDrawn="1"/>
        </p:nvSpPr>
        <p:spPr>
          <a:xfrm>
            <a:off x="179512" y="6582544"/>
            <a:ext cx="894853" cy="215602"/>
          </a:xfrm>
          <a:prstGeom prst="rect">
            <a:avLst/>
          </a:prstGeom>
          <a:ln/>
        </p:spPr>
        <p:txBody>
          <a:bodyPr/>
          <a:lstStyle>
            <a:defPPr>
              <a:defRPr lang="fr-FR"/>
            </a:defPPr>
            <a:lvl1pPr algn="r" rtl="0" fontAlgn="base">
              <a:spcBef>
                <a:spcPct val="0"/>
              </a:spcBef>
              <a:spcAft>
                <a:spcPct val="0"/>
              </a:spcAft>
              <a:defRPr sz="1400" b="1" kern="1200" baseline="0">
                <a:solidFill>
                  <a:srgbClr val="00467A"/>
                </a:solidFill>
                <a:latin typeface="Trebuchet MS" panose="020B0603020202020204" pitchFamily="34"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pPr algn="l">
              <a:defRPr/>
            </a:pPr>
            <a:fld id="{38EF2B9F-F29B-45BF-9C2B-4B5EE8821F67}" type="slidenum">
              <a:rPr lang="fr-FR" sz="900" cap="all" baseline="0" smtClean="0">
                <a:latin typeface="Calibri" panose="020F0502020204030204" pitchFamily="34" charset="0"/>
              </a:rPr>
              <a:pPr algn="l">
                <a:defRPr/>
              </a:pPr>
              <a:t>‹N°›</a:t>
            </a:fld>
            <a:endParaRPr lang="fr-FR" sz="900" cap="all" baseline="0" dirty="0">
              <a:latin typeface="Calibri" panose="020F0502020204030204" pitchFamily="34" charset="0"/>
            </a:endParaRPr>
          </a:p>
        </p:txBody>
      </p:sp>
      <p:pic>
        <p:nvPicPr>
          <p:cNvPr id="15" name="Imag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04248" y="6021288"/>
            <a:ext cx="1663876" cy="800100"/>
          </a:xfrm>
          <a:prstGeom prst="rect">
            <a:avLst/>
          </a:prstGeom>
        </p:spPr>
      </p:pic>
      <p:sp>
        <p:nvSpPr>
          <p:cNvPr id="17" name="Espace réservé du texte 15"/>
          <p:cNvSpPr>
            <a:spLocks noGrp="1"/>
          </p:cNvSpPr>
          <p:nvPr>
            <p:ph type="body" sz="quarter" idx="18" hasCustomPrompt="1"/>
          </p:nvPr>
        </p:nvSpPr>
        <p:spPr>
          <a:xfrm>
            <a:off x="692281" y="2492896"/>
            <a:ext cx="7615421" cy="540056"/>
          </a:xfrm>
          <a:prstGeom prst="roundRect">
            <a:avLst/>
          </a:prstGeom>
          <a:solidFill>
            <a:schemeClr val="accent5">
              <a:lumMod val="75000"/>
            </a:schemeClr>
          </a:solidFill>
        </p:spPr>
        <p:txBody>
          <a:bodyPr anchor="ctr" anchorCtr="0"/>
          <a:lstStyle>
            <a:lvl1pPr marL="0" algn="ctr">
              <a:spcBef>
                <a:spcPts val="0"/>
              </a:spcBef>
              <a:buNone/>
              <a:defRPr sz="2500" b="0" i="0" cap="none" baseline="0">
                <a:solidFill>
                  <a:schemeClr val="bg1"/>
                </a:solidFill>
                <a:latin typeface="Calibri" panose="020F0502020204030204" pitchFamily="34" charset="0"/>
              </a:defRPr>
            </a:lvl1pPr>
            <a:lvl2pPr>
              <a:defRPr b="1" i="1">
                <a:solidFill>
                  <a:srgbClr val="00467A"/>
                </a:solidFill>
                <a:latin typeface="Century Gothic" pitchFamily="34" charset="0"/>
              </a:defRPr>
            </a:lvl2pPr>
            <a:lvl3pPr>
              <a:defRPr b="1" i="1">
                <a:solidFill>
                  <a:srgbClr val="00467A"/>
                </a:solidFill>
                <a:latin typeface="Century Gothic" pitchFamily="34" charset="0"/>
              </a:defRPr>
            </a:lvl3pPr>
            <a:lvl4pPr>
              <a:defRPr b="1" i="1">
                <a:solidFill>
                  <a:srgbClr val="00467A"/>
                </a:solidFill>
                <a:latin typeface="Century Gothic" pitchFamily="34" charset="0"/>
              </a:defRPr>
            </a:lvl4pPr>
            <a:lvl5pPr>
              <a:defRPr b="1" i="1">
                <a:solidFill>
                  <a:srgbClr val="00467A"/>
                </a:solidFill>
                <a:latin typeface="Century Gothic" pitchFamily="34" charset="0"/>
              </a:defRPr>
            </a:lvl5pPr>
          </a:lstStyle>
          <a:p>
            <a:pPr lvl="0"/>
            <a:r>
              <a:rPr lang="fr-FR" smtClean="0"/>
              <a:t>Titre 2</a:t>
            </a:r>
            <a:endParaRPr lang="fr-FR" dirty="0" smtClean="0"/>
          </a:p>
        </p:txBody>
      </p:sp>
    </p:spTree>
    <p:extLst>
      <p:ext uri="{BB962C8B-B14F-4D97-AF65-F5344CB8AC3E}">
        <p14:creationId xmlns:p14="http://schemas.microsoft.com/office/powerpoint/2010/main" val="255290786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Contenu">
    <p:spTree>
      <p:nvGrpSpPr>
        <p:cNvPr id="1" name=""/>
        <p:cNvGrpSpPr/>
        <p:nvPr/>
      </p:nvGrpSpPr>
      <p:grpSpPr>
        <a:xfrm>
          <a:off x="0" y="0"/>
          <a:ext cx="0" cy="0"/>
          <a:chOff x="0" y="0"/>
          <a:chExt cx="0" cy="0"/>
        </a:xfrm>
      </p:grpSpPr>
      <p:cxnSp>
        <p:nvCxnSpPr>
          <p:cNvPr id="14" name="Connecteur droit 13"/>
          <p:cNvCxnSpPr/>
          <p:nvPr userDrawn="1"/>
        </p:nvCxnSpPr>
        <p:spPr bwMode="auto">
          <a:xfrm flipH="1">
            <a:off x="251520" y="620688"/>
            <a:ext cx="8568952" cy="0"/>
          </a:xfrm>
          <a:prstGeom prst="line">
            <a:avLst/>
          </a:prstGeom>
          <a:solidFill>
            <a:schemeClr val="accent1"/>
          </a:solidFill>
          <a:ln w="9525" cap="flat" cmpd="sng" algn="ctr">
            <a:solidFill>
              <a:schemeClr val="accent5">
                <a:lumMod val="75000"/>
              </a:schemeClr>
            </a:solidFill>
            <a:prstDash val="solid"/>
            <a:round/>
            <a:headEnd type="none" w="med" len="med"/>
            <a:tailEnd type="none" w="med" len="med"/>
          </a:ln>
          <a:effectLst/>
        </p:spPr>
      </p:cxnSp>
      <p:sp>
        <p:nvSpPr>
          <p:cNvPr id="12" name="Espace réservé du texte 15"/>
          <p:cNvSpPr>
            <a:spLocks noGrp="1"/>
          </p:cNvSpPr>
          <p:nvPr>
            <p:ph type="body" sz="quarter" idx="17" hasCustomPrompt="1"/>
          </p:nvPr>
        </p:nvSpPr>
        <p:spPr>
          <a:xfrm>
            <a:off x="179512" y="260648"/>
            <a:ext cx="8640960" cy="252000"/>
          </a:xfrm>
          <a:prstGeom prst="rect">
            <a:avLst/>
          </a:prstGeom>
        </p:spPr>
        <p:txBody>
          <a:bodyPr anchor="ctr" anchorCtr="0"/>
          <a:lstStyle>
            <a:lvl1pPr marL="0">
              <a:spcBef>
                <a:spcPts val="0"/>
              </a:spcBef>
              <a:buNone/>
              <a:defRPr sz="2400" b="1" i="0" cap="none" baseline="0">
                <a:solidFill>
                  <a:srgbClr val="00467A"/>
                </a:solidFill>
                <a:latin typeface="Calibri" panose="020F0502020204030204" pitchFamily="34" charset="0"/>
              </a:defRPr>
            </a:lvl1pPr>
            <a:lvl2pPr>
              <a:defRPr b="1" i="1">
                <a:solidFill>
                  <a:srgbClr val="00467A"/>
                </a:solidFill>
                <a:latin typeface="Century Gothic" pitchFamily="34" charset="0"/>
              </a:defRPr>
            </a:lvl2pPr>
            <a:lvl3pPr>
              <a:defRPr b="1" i="1">
                <a:solidFill>
                  <a:srgbClr val="00467A"/>
                </a:solidFill>
                <a:latin typeface="Century Gothic" pitchFamily="34" charset="0"/>
              </a:defRPr>
            </a:lvl3pPr>
            <a:lvl4pPr>
              <a:defRPr b="1" i="1">
                <a:solidFill>
                  <a:srgbClr val="00467A"/>
                </a:solidFill>
                <a:latin typeface="Century Gothic" pitchFamily="34" charset="0"/>
              </a:defRPr>
            </a:lvl4pPr>
            <a:lvl5pPr>
              <a:defRPr b="1" i="1">
                <a:solidFill>
                  <a:srgbClr val="00467A"/>
                </a:solidFill>
                <a:latin typeface="Century Gothic" pitchFamily="34" charset="0"/>
              </a:defRPr>
            </a:lvl5pPr>
          </a:lstStyle>
          <a:p>
            <a:pPr lvl="0"/>
            <a:r>
              <a:rPr lang="fr-FR" smtClean="0"/>
              <a:t>Titre de la diapositive</a:t>
            </a:r>
            <a:endParaRPr lang="fr-FR" dirty="0" smtClean="0"/>
          </a:p>
        </p:txBody>
      </p:sp>
      <p:sp>
        <p:nvSpPr>
          <p:cNvPr id="18" name="Espace réservé du texte 21"/>
          <p:cNvSpPr>
            <a:spLocks noGrp="1"/>
          </p:cNvSpPr>
          <p:nvPr>
            <p:ph type="body" sz="quarter" idx="21" hasCustomPrompt="1"/>
          </p:nvPr>
        </p:nvSpPr>
        <p:spPr>
          <a:xfrm>
            <a:off x="683568" y="1196752"/>
            <a:ext cx="7632848" cy="4392488"/>
          </a:xfrm>
          <a:prstGeom prst="rect">
            <a:avLst/>
          </a:prstGeom>
        </p:spPr>
        <p:txBody>
          <a:bodyPr/>
          <a:lstStyle>
            <a:lvl1pPr marL="0" marR="0" indent="0" algn="l" defTabSz="914400" rtl="0" eaLnBrk="1" fontAlgn="base" latinLnBrk="0" hangingPunct="1">
              <a:lnSpc>
                <a:spcPct val="100000"/>
              </a:lnSpc>
              <a:spcBef>
                <a:spcPts val="600"/>
              </a:spcBef>
              <a:spcAft>
                <a:spcPct val="0"/>
              </a:spcAft>
              <a:buClr>
                <a:schemeClr val="accent5">
                  <a:lumMod val="75000"/>
                </a:schemeClr>
              </a:buClr>
              <a:buSzTx/>
              <a:buFont typeface="Wingdings" panose="05000000000000000000" pitchFamily="2" charset="2"/>
              <a:buNone/>
              <a:tabLst/>
              <a:defRPr sz="1400" baseline="0">
                <a:solidFill>
                  <a:srgbClr val="00467A"/>
                </a:solidFill>
                <a:latin typeface="Calibri" panose="020F0502020204030204" pitchFamily="34" charset="0"/>
              </a:defRPr>
            </a:lvl1pPr>
          </a:lstStyle>
          <a:p>
            <a:pPr lvl="0"/>
            <a:r>
              <a:rPr lang="fr-FR" smtClean="0"/>
              <a:t>Texte</a:t>
            </a:r>
          </a:p>
        </p:txBody>
      </p:sp>
      <p:sp>
        <p:nvSpPr>
          <p:cNvPr id="19" name="Text Box 5"/>
          <p:cNvSpPr txBox="1">
            <a:spLocks noChangeArrowheads="1"/>
          </p:cNvSpPr>
          <p:nvPr userDrawn="1"/>
        </p:nvSpPr>
        <p:spPr bwMode="auto">
          <a:xfrm>
            <a:off x="4499992" y="6582544"/>
            <a:ext cx="2520280" cy="230832"/>
          </a:xfrm>
          <a:prstGeom prst="rect">
            <a:avLst/>
          </a:prstGeom>
          <a:noFill/>
          <a:ln w="9525">
            <a:noFill/>
            <a:miter lim="800000"/>
            <a:headEnd/>
            <a:tailEnd/>
          </a:ln>
          <a:effectLst/>
        </p:spPr>
        <p:txBody>
          <a:bodyPr wrap="square">
            <a:spAutoFit/>
          </a:bodyPr>
          <a:lstStyle/>
          <a:p>
            <a:pPr>
              <a:spcBef>
                <a:spcPct val="50000"/>
              </a:spcBef>
              <a:defRPr/>
            </a:pPr>
            <a:r>
              <a:rPr lang="fr-FR" sz="900" cap="all" baseline="0" dirty="0">
                <a:solidFill>
                  <a:srgbClr val="00467A"/>
                </a:solidFill>
                <a:latin typeface="Calibri" panose="020F0502020204030204" pitchFamily="34" charset="0"/>
              </a:rPr>
              <a:t>Direction </a:t>
            </a:r>
            <a:r>
              <a:rPr lang="fr-FR" sz="900" cap="all" baseline="0">
                <a:solidFill>
                  <a:srgbClr val="00467A"/>
                </a:solidFill>
                <a:latin typeface="Calibri" panose="020F0502020204030204" pitchFamily="34" charset="0"/>
              </a:rPr>
              <a:t>des </a:t>
            </a:r>
            <a:r>
              <a:rPr lang="fr-FR" sz="900" cap="all" baseline="0" smtClean="0">
                <a:solidFill>
                  <a:srgbClr val="00467A"/>
                </a:solidFill>
                <a:latin typeface="Calibri" panose="020F0502020204030204" pitchFamily="34" charset="0"/>
              </a:rPr>
              <a:t>ressources humaines</a:t>
            </a:r>
            <a:endParaRPr lang="fr-FR" sz="900" cap="all" baseline="0" dirty="0">
              <a:solidFill>
                <a:srgbClr val="00467A"/>
              </a:solidFill>
              <a:latin typeface="Calibri" panose="020F0502020204030204" pitchFamily="34" charset="0"/>
            </a:endParaRPr>
          </a:p>
        </p:txBody>
      </p:sp>
      <p:cxnSp>
        <p:nvCxnSpPr>
          <p:cNvPr id="20" name="Connecteur droit 19"/>
          <p:cNvCxnSpPr/>
          <p:nvPr userDrawn="1"/>
        </p:nvCxnSpPr>
        <p:spPr bwMode="auto">
          <a:xfrm flipH="1">
            <a:off x="251520" y="6582544"/>
            <a:ext cx="6336704" cy="0"/>
          </a:xfrm>
          <a:prstGeom prst="line">
            <a:avLst/>
          </a:prstGeom>
          <a:solidFill>
            <a:schemeClr val="accent1"/>
          </a:solidFill>
          <a:ln w="9525" cap="flat" cmpd="sng" algn="ctr">
            <a:solidFill>
              <a:srgbClr val="00467A"/>
            </a:solidFill>
            <a:prstDash val="solid"/>
            <a:round/>
            <a:headEnd type="none" w="med" len="med"/>
            <a:tailEnd type="none" w="med" len="med"/>
          </a:ln>
          <a:effectLst/>
        </p:spPr>
      </p:cxnSp>
      <p:sp>
        <p:nvSpPr>
          <p:cNvPr id="21" name="Rectangle 6"/>
          <p:cNvSpPr txBox="1">
            <a:spLocks noChangeArrowheads="1"/>
          </p:cNvSpPr>
          <p:nvPr userDrawn="1"/>
        </p:nvSpPr>
        <p:spPr>
          <a:xfrm>
            <a:off x="179512" y="6582544"/>
            <a:ext cx="894853" cy="215602"/>
          </a:xfrm>
          <a:prstGeom prst="rect">
            <a:avLst/>
          </a:prstGeom>
          <a:ln/>
        </p:spPr>
        <p:txBody>
          <a:bodyPr/>
          <a:lstStyle>
            <a:defPPr>
              <a:defRPr lang="fr-FR"/>
            </a:defPPr>
            <a:lvl1pPr algn="r" rtl="0" fontAlgn="base">
              <a:spcBef>
                <a:spcPct val="0"/>
              </a:spcBef>
              <a:spcAft>
                <a:spcPct val="0"/>
              </a:spcAft>
              <a:defRPr sz="1400" b="1" kern="1200" baseline="0">
                <a:solidFill>
                  <a:srgbClr val="00467A"/>
                </a:solidFill>
                <a:latin typeface="Trebuchet MS" panose="020B0603020202020204" pitchFamily="34"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pPr algn="l">
              <a:defRPr/>
            </a:pPr>
            <a:fld id="{38EF2B9F-F29B-45BF-9C2B-4B5EE8821F67}" type="slidenum">
              <a:rPr lang="fr-FR" sz="900" cap="all" baseline="0" smtClean="0">
                <a:latin typeface="Calibri" panose="020F0502020204030204" pitchFamily="34" charset="0"/>
              </a:rPr>
              <a:pPr algn="l">
                <a:defRPr/>
              </a:pPr>
              <a:t>‹N°›</a:t>
            </a:fld>
            <a:endParaRPr lang="fr-FR" sz="900" cap="all" baseline="0" dirty="0">
              <a:latin typeface="Calibri" panose="020F0502020204030204" pitchFamily="34" charset="0"/>
            </a:endParaRPr>
          </a:p>
        </p:txBody>
      </p:sp>
      <p:pic>
        <p:nvPicPr>
          <p:cNvPr id="22" name="Image 2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04248" y="6021288"/>
            <a:ext cx="1663876" cy="800100"/>
          </a:xfrm>
          <a:prstGeom prst="rect">
            <a:avLst/>
          </a:prstGeom>
        </p:spPr>
      </p:pic>
    </p:spTree>
    <p:extLst>
      <p:ext uri="{BB962C8B-B14F-4D97-AF65-F5344CB8AC3E}">
        <p14:creationId xmlns:p14="http://schemas.microsoft.com/office/powerpoint/2010/main" val="2760559115"/>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annexes">
    <p:spTree>
      <p:nvGrpSpPr>
        <p:cNvPr id="1" name=""/>
        <p:cNvGrpSpPr/>
        <p:nvPr/>
      </p:nvGrpSpPr>
      <p:grpSpPr>
        <a:xfrm>
          <a:off x="0" y="0"/>
          <a:ext cx="0" cy="0"/>
          <a:chOff x="0" y="0"/>
          <a:chExt cx="0" cy="0"/>
        </a:xfrm>
      </p:grpSpPr>
      <p:sp>
        <p:nvSpPr>
          <p:cNvPr id="11" name="Text Box 5"/>
          <p:cNvSpPr txBox="1">
            <a:spLocks noChangeArrowheads="1"/>
          </p:cNvSpPr>
          <p:nvPr userDrawn="1"/>
        </p:nvSpPr>
        <p:spPr bwMode="auto">
          <a:xfrm>
            <a:off x="4499992" y="6582544"/>
            <a:ext cx="2520280" cy="230832"/>
          </a:xfrm>
          <a:prstGeom prst="rect">
            <a:avLst/>
          </a:prstGeom>
          <a:noFill/>
          <a:ln w="9525">
            <a:noFill/>
            <a:miter lim="800000"/>
            <a:headEnd/>
            <a:tailEnd/>
          </a:ln>
          <a:effectLst/>
        </p:spPr>
        <p:txBody>
          <a:bodyPr wrap="square">
            <a:spAutoFit/>
          </a:bodyPr>
          <a:lstStyle/>
          <a:p>
            <a:pPr>
              <a:spcBef>
                <a:spcPct val="50000"/>
              </a:spcBef>
              <a:defRPr/>
            </a:pPr>
            <a:r>
              <a:rPr lang="fr-FR" sz="900" cap="all" baseline="0" dirty="0">
                <a:solidFill>
                  <a:srgbClr val="00467A"/>
                </a:solidFill>
                <a:latin typeface="Calibri" panose="020F0502020204030204" pitchFamily="34" charset="0"/>
              </a:rPr>
              <a:t>Direction </a:t>
            </a:r>
            <a:r>
              <a:rPr lang="fr-FR" sz="900" cap="all" baseline="0">
                <a:solidFill>
                  <a:srgbClr val="00467A"/>
                </a:solidFill>
                <a:latin typeface="Calibri" panose="020F0502020204030204" pitchFamily="34" charset="0"/>
              </a:rPr>
              <a:t>des </a:t>
            </a:r>
            <a:r>
              <a:rPr lang="fr-FR" sz="900" cap="all" baseline="0" smtClean="0">
                <a:solidFill>
                  <a:srgbClr val="00467A"/>
                </a:solidFill>
                <a:latin typeface="Calibri" panose="020F0502020204030204" pitchFamily="34" charset="0"/>
              </a:rPr>
              <a:t>ressources humaines</a:t>
            </a:r>
            <a:endParaRPr lang="fr-FR" sz="900" cap="all" baseline="0" dirty="0">
              <a:solidFill>
                <a:srgbClr val="00467A"/>
              </a:solidFill>
              <a:latin typeface="Calibri" panose="020F0502020204030204" pitchFamily="34" charset="0"/>
            </a:endParaRPr>
          </a:p>
        </p:txBody>
      </p:sp>
      <p:cxnSp>
        <p:nvCxnSpPr>
          <p:cNvPr id="12" name="Connecteur droit 11"/>
          <p:cNvCxnSpPr/>
          <p:nvPr userDrawn="1"/>
        </p:nvCxnSpPr>
        <p:spPr bwMode="auto">
          <a:xfrm flipH="1">
            <a:off x="251520" y="6582544"/>
            <a:ext cx="6336704" cy="0"/>
          </a:xfrm>
          <a:prstGeom prst="line">
            <a:avLst/>
          </a:prstGeom>
          <a:solidFill>
            <a:schemeClr val="accent1"/>
          </a:solidFill>
          <a:ln w="9525" cap="flat" cmpd="sng" algn="ctr">
            <a:solidFill>
              <a:srgbClr val="00467A"/>
            </a:solidFill>
            <a:prstDash val="solid"/>
            <a:round/>
            <a:headEnd type="none" w="med" len="med"/>
            <a:tailEnd type="none" w="med" len="med"/>
          </a:ln>
          <a:effectLst/>
        </p:spPr>
      </p:cxnSp>
      <p:sp>
        <p:nvSpPr>
          <p:cNvPr id="16" name="Rectangle 6"/>
          <p:cNvSpPr txBox="1">
            <a:spLocks noChangeArrowheads="1"/>
          </p:cNvSpPr>
          <p:nvPr userDrawn="1"/>
        </p:nvSpPr>
        <p:spPr>
          <a:xfrm>
            <a:off x="179512" y="6582544"/>
            <a:ext cx="894853" cy="215602"/>
          </a:xfrm>
          <a:prstGeom prst="rect">
            <a:avLst/>
          </a:prstGeom>
          <a:ln/>
        </p:spPr>
        <p:txBody>
          <a:bodyPr/>
          <a:lstStyle>
            <a:defPPr>
              <a:defRPr lang="fr-FR"/>
            </a:defPPr>
            <a:lvl1pPr algn="r" rtl="0" fontAlgn="base">
              <a:spcBef>
                <a:spcPct val="0"/>
              </a:spcBef>
              <a:spcAft>
                <a:spcPct val="0"/>
              </a:spcAft>
              <a:defRPr sz="1400" b="1" kern="1200" baseline="0">
                <a:solidFill>
                  <a:srgbClr val="00467A"/>
                </a:solidFill>
                <a:latin typeface="Trebuchet MS" panose="020B0603020202020204" pitchFamily="34"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pPr algn="l">
              <a:defRPr/>
            </a:pPr>
            <a:fld id="{38EF2B9F-F29B-45BF-9C2B-4B5EE8821F67}" type="slidenum">
              <a:rPr lang="fr-FR" sz="900" cap="all" baseline="0" smtClean="0">
                <a:latin typeface="Calibri" panose="020F0502020204030204" pitchFamily="34" charset="0"/>
              </a:rPr>
              <a:pPr algn="l">
                <a:defRPr/>
              </a:pPr>
              <a:t>‹N°›</a:t>
            </a:fld>
            <a:endParaRPr lang="fr-FR" sz="900" cap="all" baseline="0" dirty="0">
              <a:latin typeface="Calibri" panose="020F0502020204030204" pitchFamily="34" charset="0"/>
            </a:endParaRPr>
          </a:p>
        </p:txBody>
      </p:sp>
      <p:pic>
        <p:nvPicPr>
          <p:cNvPr id="17" name="Image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04248" y="6021288"/>
            <a:ext cx="1663876" cy="800100"/>
          </a:xfrm>
          <a:prstGeom prst="rect">
            <a:avLst/>
          </a:prstGeom>
        </p:spPr>
      </p:pic>
      <p:sp>
        <p:nvSpPr>
          <p:cNvPr id="18" name="Espace réservé du texte 15"/>
          <p:cNvSpPr>
            <a:spLocks noGrp="1"/>
          </p:cNvSpPr>
          <p:nvPr>
            <p:ph type="body" sz="quarter" idx="18" hasCustomPrompt="1"/>
          </p:nvPr>
        </p:nvSpPr>
        <p:spPr>
          <a:xfrm>
            <a:off x="692281" y="2492896"/>
            <a:ext cx="7615421" cy="540056"/>
          </a:xfrm>
          <a:prstGeom prst="roundRect">
            <a:avLst/>
          </a:prstGeom>
          <a:solidFill>
            <a:schemeClr val="accent5">
              <a:lumMod val="75000"/>
            </a:schemeClr>
          </a:solidFill>
        </p:spPr>
        <p:txBody>
          <a:bodyPr anchor="ctr" anchorCtr="0"/>
          <a:lstStyle>
            <a:lvl1pPr marL="0" algn="ctr">
              <a:spcBef>
                <a:spcPts val="0"/>
              </a:spcBef>
              <a:buNone/>
              <a:defRPr sz="2500" b="0" i="0" cap="all" baseline="0">
                <a:solidFill>
                  <a:schemeClr val="bg1"/>
                </a:solidFill>
                <a:latin typeface="Calibri" panose="020F0502020204030204" pitchFamily="34" charset="0"/>
              </a:defRPr>
            </a:lvl1pPr>
            <a:lvl2pPr>
              <a:defRPr b="1" i="1">
                <a:solidFill>
                  <a:srgbClr val="00467A"/>
                </a:solidFill>
                <a:latin typeface="Century Gothic" pitchFamily="34" charset="0"/>
              </a:defRPr>
            </a:lvl2pPr>
            <a:lvl3pPr>
              <a:defRPr b="1" i="1">
                <a:solidFill>
                  <a:srgbClr val="00467A"/>
                </a:solidFill>
                <a:latin typeface="Century Gothic" pitchFamily="34" charset="0"/>
              </a:defRPr>
            </a:lvl3pPr>
            <a:lvl4pPr>
              <a:defRPr b="1" i="1">
                <a:solidFill>
                  <a:srgbClr val="00467A"/>
                </a:solidFill>
                <a:latin typeface="Century Gothic" pitchFamily="34" charset="0"/>
              </a:defRPr>
            </a:lvl4pPr>
            <a:lvl5pPr>
              <a:defRPr b="1" i="1">
                <a:solidFill>
                  <a:srgbClr val="00467A"/>
                </a:solidFill>
                <a:latin typeface="Century Gothic" pitchFamily="34" charset="0"/>
              </a:defRPr>
            </a:lvl5pPr>
          </a:lstStyle>
          <a:p>
            <a:pPr lvl="0"/>
            <a:r>
              <a:rPr lang="fr-FR" smtClean="0"/>
              <a:t>ANNEXES</a:t>
            </a:r>
            <a:endParaRPr lang="fr-FR" dirty="0" smtClean="0"/>
          </a:p>
        </p:txBody>
      </p:sp>
    </p:spTree>
    <p:extLst>
      <p:ext uri="{BB962C8B-B14F-4D97-AF65-F5344CB8AC3E}">
        <p14:creationId xmlns:p14="http://schemas.microsoft.com/office/powerpoint/2010/main" val="2037303854"/>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Contenu annexes">
    <p:spTree>
      <p:nvGrpSpPr>
        <p:cNvPr id="1" name=""/>
        <p:cNvGrpSpPr/>
        <p:nvPr/>
      </p:nvGrpSpPr>
      <p:grpSpPr>
        <a:xfrm>
          <a:off x="0" y="0"/>
          <a:ext cx="0" cy="0"/>
          <a:chOff x="0" y="0"/>
          <a:chExt cx="0" cy="0"/>
        </a:xfrm>
      </p:grpSpPr>
      <p:cxnSp>
        <p:nvCxnSpPr>
          <p:cNvPr id="2" name="Connecteur droit 1"/>
          <p:cNvCxnSpPr/>
          <p:nvPr userDrawn="1"/>
        </p:nvCxnSpPr>
        <p:spPr bwMode="auto">
          <a:xfrm flipH="1">
            <a:off x="251520" y="620688"/>
            <a:ext cx="8568952" cy="0"/>
          </a:xfrm>
          <a:prstGeom prst="line">
            <a:avLst/>
          </a:prstGeom>
          <a:solidFill>
            <a:schemeClr val="accent1"/>
          </a:solidFill>
          <a:ln w="9525" cap="flat" cmpd="sng" algn="ctr">
            <a:solidFill>
              <a:schemeClr val="accent5">
                <a:lumMod val="75000"/>
              </a:schemeClr>
            </a:solidFill>
            <a:prstDash val="solid"/>
            <a:round/>
            <a:headEnd type="none" w="med" len="med"/>
            <a:tailEnd type="none" w="med" len="med"/>
          </a:ln>
          <a:effectLst/>
        </p:spPr>
      </p:cxnSp>
      <p:sp>
        <p:nvSpPr>
          <p:cNvPr id="10" name="Espace réservé du texte 15"/>
          <p:cNvSpPr>
            <a:spLocks noGrp="1"/>
          </p:cNvSpPr>
          <p:nvPr>
            <p:ph type="body" sz="quarter" idx="17" hasCustomPrompt="1"/>
          </p:nvPr>
        </p:nvSpPr>
        <p:spPr>
          <a:xfrm>
            <a:off x="179512" y="260648"/>
            <a:ext cx="8640960" cy="252000"/>
          </a:xfrm>
          <a:prstGeom prst="rect">
            <a:avLst/>
          </a:prstGeom>
        </p:spPr>
        <p:txBody>
          <a:bodyPr anchor="ctr" anchorCtr="0"/>
          <a:lstStyle>
            <a:lvl1pPr marL="0">
              <a:spcBef>
                <a:spcPts val="0"/>
              </a:spcBef>
              <a:buNone/>
              <a:defRPr sz="2400" b="1" i="0" cap="none" baseline="0">
                <a:solidFill>
                  <a:srgbClr val="00467A"/>
                </a:solidFill>
                <a:latin typeface="Calibri" panose="020F0502020204030204" pitchFamily="34" charset="0"/>
              </a:defRPr>
            </a:lvl1pPr>
            <a:lvl2pPr>
              <a:defRPr b="1" i="1">
                <a:solidFill>
                  <a:srgbClr val="00467A"/>
                </a:solidFill>
                <a:latin typeface="Century Gothic" pitchFamily="34" charset="0"/>
              </a:defRPr>
            </a:lvl2pPr>
            <a:lvl3pPr>
              <a:defRPr b="1" i="1">
                <a:solidFill>
                  <a:srgbClr val="00467A"/>
                </a:solidFill>
                <a:latin typeface="Century Gothic" pitchFamily="34" charset="0"/>
              </a:defRPr>
            </a:lvl3pPr>
            <a:lvl4pPr>
              <a:defRPr b="1" i="1">
                <a:solidFill>
                  <a:srgbClr val="00467A"/>
                </a:solidFill>
                <a:latin typeface="Century Gothic" pitchFamily="34" charset="0"/>
              </a:defRPr>
            </a:lvl4pPr>
            <a:lvl5pPr>
              <a:defRPr b="1" i="1">
                <a:solidFill>
                  <a:srgbClr val="00467A"/>
                </a:solidFill>
                <a:latin typeface="Century Gothic" pitchFamily="34" charset="0"/>
              </a:defRPr>
            </a:lvl5pPr>
          </a:lstStyle>
          <a:p>
            <a:pPr lvl="0"/>
            <a:r>
              <a:rPr lang="fr-FR" smtClean="0"/>
              <a:t>Titre de la diapositive</a:t>
            </a:r>
            <a:endParaRPr lang="fr-FR" dirty="0" smtClean="0"/>
          </a:p>
        </p:txBody>
      </p:sp>
      <p:sp>
        <p:nvSpPr>
          <p:cNvPr id="11" name="Text Box 5"/>
          <p:cNvSpPr txBox="1">
            <a:spLocks noChangeArrowheads="1"/>
          </p:cNvSpPr>
          <p:nvPr userDrawn="1"/>
        </p:nvSpPr>
        <p:spPr bwMode="auto">
          <a:xfrm>
            <a:off x="4499992" y="6582544"/>
            <a:ext cx="2520280" cy="230832"/>
          </a:xfrm>
          <a:prstGeom prst="rect">
            <a:avLst/>
          </a:prstGeom>
          <a:noFill/>
          <a:ln w="9525">
            <a:noFill/>
            <a:miter lim="800000"/>
            <a:headEnd/>
            <a:tailEnd/>
          </a:ln>
          <a:effectLst/>
        </p:spPr>
        <p:txBody>
          <a:bodyPr wrap="square">
            <a:spAutoFit/>
          </a:bodyPr>
          <a:lstStyle/>
          <a:p>
            <a:pPr>
              <a:spcBef>
                <a:spcPct val="50000"/>
              </a:spcBef>
              <a:defRPr/>
            </a:pPr>
            <a:r>
              <a:rPr lang="fr-FR" sz="900" cap="all" baseline="0" dirty="0">
                <a:solidFill>
                  <a:srgbClr val="00467A"/>
                </a:solidFill>
                <a:latin typeface="Calibri" panose="020F0502020204030204" pitchFamily="34" charset="0"/>
              </a:rPr>
              <a:t>Direction </a:t>
            </a:r>
            <a:r>
              <a:rPr lang="fr-FR" sz="900" cap="all" baseline="0">
                <a:solidFill>
                  <a:srgbClr val="00467A"/>
                </a:solidFill>
                <a:latin typeface="Calibri" panose="020F0502020204030204" pitchFamily="34" charset="0"/>
              </a:rPr>
              <a:t>des </a:t>
            </a:r>
            <a:r>
              <a:rPr lang="fr-FR" sz="900" cap="all" baseline="0" smtClean="0">
                <a:solidFill>
                  <a:srgbClr val="00467A"/>
                </a:solidFill>
                <a:latin typeface="Calibri" panose="020F0502020204030204" pitchFamily="34" charset="0"/>
              </a:rPr>
              <a:t>ressources humaines</a:t>
            </a:r>
            <a:endParaRPr lang="fr-FR" sz="900" cap="all" baseline="0" dirty="0">
              <a:solidFill>
                <a:srgbClr val="00467A"/>
              </a:solidFill>
              <a:latin typeface="Calibri" panose="020F0502020204030204" pitchFamily="34" charset="0"/>
            </a:endParaRPr>
          </a:p>
        </p:txBody>
      </p:sp>
      <p:cxnSp>
        <p:nvCxnSpPr>
          <p:cNvPr id="12" name="Connecteur droit 11"/>
          <p:cNvCxnSpPr/>
          <p:nvPr userDrawn="1"/>
        </p:nvCxnSpPr>
        <p:spPr bwMode="auto">
          <a:xfrm flipH="1">
            <a:off x="251520" y="6582544"/>
            <a:ext cx="6336704" cy="0"/>
          </a:xfrm>
          <a:prstGeom prst="line">
            <a:avLst/>
          </a:prstGeom>
          <a:solidFill>
            <a:schemeClr val="accent1"/>
          </a:solidFill>
          <a:ln w="9525" cap="flat" cmpd="sng" algn="ctr">
            <a:solidFill>
              <a:srgbClr val="00467A"/>
            </a:solidFill>
            <a:prstDash val="solid"/>
            <a:round/>
            <a:headEnd type="none" w="med" len="med"/>
            <a:tailEnd type="none" w="med" len="med"/>
          </a:ln>
          <a:effectLst/>
        </p:spPr>
      </p:cxnSp>
      <p:sp>
        <p:nvSpPr>
          <p:cNvPr id="13" name="Rectangle 6"/>
          <p:cNvSpPr txBox="1">
            <a:spLocks noChangeArrowheads="1"/>
          </p:cNvSpPr>
          <p:nvPr userDrawn="1"/>
        </p:nvSpPr>
        <p:spPr>
          <a:xfrm>
            <a:off x="179512" y="6582544"/>
            <a:ext cx="894853" cy="215602"/>
          </a:xfrm>
          <a:prstGeom prst="rect">
            <a:avLst/>
          </a:prstGeom>
          <a:ln/>
        </p:spPr>
        <p:txBody>
          <a:bodyPr/>
          <a:lstStyle>
            <a:defPPr>
              <a:defRPr lang="fr-FR"/>
            </a:defPPr>
            <a:lvl1pPr algn="r" rtl="0" fontAlgn="base">
              <a:spcBef>
                <a:spcPct val="0"/>
              </a:spcBef>
              <a:spcAft>
                <a:spcPct val="0"/>
              </a:spcAft>
              <a:defRPr sz="1400" b="1" kern="1200" baseline="0">
                <a:solidFill>
                  <a:srgbClr val="00467A"/>
                </a:solidFill>
                <a:latin typeface="Trebuchet MS" panose="020B0603020202020204" pitchFamily="34"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pPr algn="l">
              <a:defRPr/>
            </a:pPr>
            <a:fld id="{38EF2B9F-F29B-45BF-9C2B-4B5EE8821F67}" type="slidenum">
              <a:rPr lang="fr-FR" sz="900" cap="all" baseline="0" smtClean="0">
                <a:latin typeface="Calibri" panose="020F0502020204030204" pitchFamily="34" charset="0"/>
              </a:rPr>
              <a:pPr algn="l">
                <a:defRPr/>
              </a:pPr>
              <a:t>‹N°›</a:t>
            </a:fld>
            <a:endParaRPr lang="fr-FR" sz="900" cap="all" baseline="0" dirty="0">
              <a:latin typeface="Calibri" panose="020F0502020204030204" pitchFamily="34" charset="0"/>
            </a:endParaRPr>
          </a:p>
        </p:txBody>
      </p:sp>
      <p:pic>
        <p:nvPicPr>
          <p:cNvPr id="14" name="Imag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04248" y="6021288"/>
            <a:ext cx="1663876" cy="800100"/>
          </a:xfrm>
          <a:prstGeom prst="rect">
            <a:avLst/>
          </a:prstGeom>
        </p:spPr>
      </p:pic>
    </p:spTree>
    <p:extLst>
      <p:ext uri="{BB962C8B-B14F-4D97-AF65-F5344CB8AC3E}">
        <p14:creationId xmlns:p14="http://schemas.microsoft.com/office/powerpoint/2010/main" val="1463024547"/>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Ours et remerciements">
    <p:spTree>
      <p:nvGrpSpPr>
        <p:cNvPr id="1" name=""/>
        <p:cNvGrpSpPr/>
        <p:nvPr/>
      </p:nvGrpSpPr>
      <p:grpSpPr>
        <a:xfrm>
          <a:off x="0" y="0"/>
          <a:ext cx="0" cy="0"/>
          <a:chOff x="0" y="0"/>
          <a:chExt cx="0" cy="0"/>
        </a:xfrm>
      </p:grpSpPr>
      <p:cxnSp>
        <p:nvCxnSpPr>
          <p:cNvPr id="27" name="Connecteur droit 26"/>
          <p:cNvCxnSpPr/>
          <p:nvPr userDrawn="1"/>
        </p:nvCxnSpPr>
        <p:spPr bwMode="auto">
          <a:xfrm flipH="1">
            <a:off x="251520" y="620688"/>
            <a:ext cx="8568952" cy="0"/>
          </a:xfrm>
          <a:prstGeom prst="line">
            <a:avLst/>
          </a:prstGeom>
          <a:solidFill>
            <a:schemeClr val="accent1"/>
          </a:solidFill>
          <a:ln w="9525" cap="flat" cmpd="sng" algn="ctr">
            <a:solidFill>
              <a:schemeClr val="accent5">
                <a:lumMod val="75000"/>
              </a:schemeClr>
            </a:solidFill>
            <a:prstDash val="solid"/>
            <a:round/>
            <a:headEnd type="none" w="med" len="med"/>
            <a:tailEnd type="none" w="med" len="med"/>
          </a:ln>
          <a:effectLst/>
        </p:spPr>
      </p:cxnSp>
      <p:sp>
        <p:nvSpPr>
          <p:cNvPr id="19" name="Espace réservé du texte 19"/>
          <p:cNvSpPr>
            <a:spLocks noGrp="1"/>
          </p:cNvSpPr>
          <p:nvPr>
            <p:ph type="body" sz="quarter" idx="19" hasCustomPrompt="1"/>
          </p:nvPr>
        </p:nvSpPr>
        <p:spPr>
          <a:xfrm>
            <a:off x="3131840" y="4437112"/>
            <a:ext cx="5544616" cy="360040"/>
          </a:xfrm>
          <a:prstGeom prst="rect">
            <a:avLst/>
          </a:prstGeom>
        </p:spPr>
        <p:txBody>
          <a:bodyPr/>
          <a:lstStyle>
            <a:lvl1pPr marL="0">
              <a:spcBef>
                <a:spcPts val="0"/>
              </a:spcBef>
              <a:buFont typeface="Wingdings 3" pitchFamily="18" charset="2"/>
              <a:buNone/>
              <a:defRPr sz="1200" b="0" i="0" baseline="0">
                <a:solidFill>
                  <a:srgbClr val="00467A"/>
                </a:solidFill>
                <a:latin typeface="Calibri" panose="020F0502020204030204" pitchFamily="34" charset="0"/>
              </a:defRPr>
            </a:lvl1pPr>
            <a:lvl2pPr>
              <a:buFont typeface="Wingdings 3" pitchFamily="18" charset="2"/>
              <a:buChar char="Æ"/>
              <a:defRPr sz="1800" i="1">
                <a:solidFill>
                  <a:srgbClr val="00467A"/>
                </a:solidFill>
              </a:defRPr>
            </a:lvl2pPr>
            <a:lvl3pPr>
              <a:buFont typeface="Arial" pitchFamily="34" charset="0"/>
              <a:buChar char="•"/>
              <a:defRPr sz="1600">
                <a:solidFill>
                  <a:srgbClr val="00467A"/>
                </a:solidFill>
              </a:defRPr>
            </a:lvl3pPr>
          </a:lstStyle>
          <a:p>
            <a:pPr lvl="0"/>
            <a:r>
              <a:rPr lang="fr-FR" smtClean="0"/>
              <a:t>Auteur(s) du document : </a:t>
            </a:r>
          </a:p>
        </p:txBody>
      </p:sp>
      <p:sp>
        <p:nvSpPr>
          <p:cNvPr id="22" name="Espace réservé du texte 19"/>
          <p:cNvSpPr>
            <a:spLocks noGrp="1"/>
          </p:cNvSpPr>
          <p:nvPr>
            <p:ph type="body" sz="quarter" idx="20" hasCustomPrompt="1"/>
          </p:nvPr>
        </p:nvSpPr>
        <p:spPr>
          <a:xfrm>
            <a:off x="3131840" y="5157192"/>
            <a:ext cx="5544616" cy="360040"/>
          </a:xfrm>
          <a:prstGeom prst="rect">
            <a:avLst/>
          </a:prstGeom>
        </p:spPr>
        <p:txBody>
          <a:bodyPr/>
          <a:lstStyle>
            <a:lvl1pPr marL="0">
              <a:spcBef>
                <a:spcPts val="0"/>
              </a:spcBef>
              <a:buFont typeface="Wingdings 3" pitchFamily="18" charset="2"/>
              <a:buNone/>
              <a:defRPr sz="1200" b="0" i="0" baseline="0">
                <a:solidFill>
                  <a:srgbClr val="00467A"/>
                </a:solidFill>
                <a:latin typeface="Calibri" panose="020F0502020204030204" pitchFamily="34" charset="0"/>
              </a:defRPr>
            </a:lvl1pPr>
            <a:lvl2pPr>
              <a:buFont typeface="Wingdings 3" pitchFamily="18" charset="2"/>
              <a:buChar char="Æ"/>
              <a:defRPr sz="1800" i="1">
                <a:solidFill>
                  <a:srgbClr val="00467A"/>
                </a:solidFill>
              </a:defRPr>
            </a:lvl2pPr>
            <a:lvl3pPr>
              <a:buFont typeface="Arial" pitchFamily="34" charset="0"/>
              <a:buChar char="•"/>
              <a:defRPr sz="1600">
                <a:solidFill>
                  <a:srgbClr val="00467A"/>
                </a:solidFill>
              </a:defRPr>
            </a:lvl3pPr>
          </a:lstStyle>
          <a:p>
            <a:pPr lvl="0"/>
            <a:r>
              <a:rPr lang="fr-FR" smtClean="0"/>
              <a:t>Date du document : </a:t>
            </a:r>
            <a:endParaRPr lang="fr-FR" dirty="0" smtClean="0"/>
          </a:p>
        </p:txBody>
      </p:sp>
      <p:sp>
        <p:nvSpPr>
          <p:cNvPr id="23" name="Espace réservé du texte 19"/>
          <p:cNvSpPr>
            <a:spLocks noGrp="1"/>
          </p:cNvSpPr>
          <p:nvPr>
            <p:ph type="body" sz="quarter" idx="21" hasCustomPrompt="1"/>
          </p:nvPr>
        </p:nvSpPr>
        <p:spPr>
          <a:xfrm>
            <a:off x="3131840" y="4797152"/>
            <a:ext cx="5544616" cy="360040"/>
          </a:xfrm>
          <a:prstGeom prst="rect">
            <a:avLst/>
          </a:prstGeom>
        </p:spPr>
        <p:txBody>
          <a:bodyPr/>
          <a:lstStyle>
            <a:lvl1pPr marL="0" marR="0" indent="-342900" algn="l" defTabSz="914400" rtl="0" eaLnBrk="1" fontAlgn="base" latinLnBrk="0" hangingPunct="1">
              <a:lnSpc>
                <a:spcPct val="100000"/>
              </a:lnSpc>
              <a:spcBef>
                <a:spcPts val="0"/>
              </a:spcBef>
              <a:spcAft>
                <a:spcPct val="0"/>
              </a:spcAft>
              <a:buClrTx/>
              <a:buSzTx/>
              <a:buFont typeface="Wingdings 3" pitchFamily="18" charset="2"/>
              <a:buNone/>
              <a:tabLst/>
              <a:defRPr sz="1200" b="0" i="0" baseline="0">
                <a:solidFill>
                  <a:srgbClr val="00467A"/>
                </a:solidFill>
                <a:latin typeface="Calibri" panose="020F0502020204030204" pitchFamily="34" charset="0"/>
              </a:defRPr>
            </a:lvl1pPr>
            <a:lvl2pPr>
              <a:buFont typeface="Wingdings 3" pitchFamily="18" charset="2"/>
              <a:buChar char="Æ"/>
              <a:defRPr sz="1800" i="1">
                <a:solidFill>
                  <a:srgbClr val="00467A"/>
                </a:solidFill>
              </a:defRPr>
            </a:lvl2pPr>
            <a:lvl3pPr>
              <a:buFont typeface="Arial" pitchFamily="34" charset="0"/>
              <a:buChar char="•"/>
              <a:defRPr sz="1600">
                <a:solidFill>
                  <a:srgbClr val="00467A"/>
                </a:solidFill>
              </a:defRPr>
            </a:lvl3pPr>
          </a:lstStyle>
          <a:p>
            <a:pPr marL="0" marR="0" lvl="0" indent="-342900" algn="l" defTabSz="914400" rtl="0" eaLnBrk="1" fontAlgn="base" latinLnBrk="0" hangingPunct="1">
              <a:lnSpc>
                <a:spcPct val="100000"/>
              </a:lnSpc>
              <a:spcBef>
                <a:spcPts val="0"/>
              </a:spcBef>
              <a:spcAft>
                <a:spcPct val="0"/>
              </a:spcAft>
              <a:buClrTx/>
              <a:buSzTx/>
              <a:buFont typeface="Wingdings 3" pitchFamily="18" charset="2"/>
              <a:buNone/>
              <a:tabLst/>
              <a:defRPr/>
            </a:pPr>
            <a:r>
              <a:rPr lang="fr-FR" smtClean="0"/>
              <a:t>Contributeur(s) :</a:t>
            </a:r>
          </a:p>
        </p:txBody>
      </p:sp>
      <p:sp>
        <p:nvSpPr>
          <p:cNvPr id="14" name="Espace réservé du texte 15"/>
          <p:cNvSpPr>
            <a:spLocks noGrp="1"/>
          </p:cNvSpPr>
          <p:nvPr>
            <p:ph type="body" sz="quarter" idx="17" hasCustomPrompt="1"/>
          </p:nvPr>
        </p:nvSpPr>
        <p:spPr>
          <a:xfrm>
            <a:off x="179512" y="260648"/>
            <a:ext cx="8640960" cy="252000"/>
          </a:xfrm>
          <a:prstGeom prst="rect">
            <a:avLst/>
          </a:prstGeom>
        </p:spPr>
        <p:txBody>
          <a:bodyPr anchor="ctr" anchorCtr="0"/>
          <a:lstStyle>
            <a:lvl1pPr marL="0">
              <a:spcBef>
                <a:spcPts val="0"/>
              </a:spcBef>
              <a:buNone/>
              <a:defRPr sz="2400" b="1" i="0" cap="none" baseline="0">
                <a:solidFill>
                  <a:srgbClr val="00467A"/>
                </a:solidFill>
                <a:latin typeface="Calibri" panose="020F0502020204030204" pitchFamily="34" charset="0"/>
              </a:defRPr>
            </a:lvl1pPr>
            <a:lvl2pPr>
              <a:defRPr b="1" i="1">
                <a:solidFill>
                  <a:srgbClr val="00467A"/>
                </a:solidFill>
                <a:latin typeface="Century Gothic" pitchFamily="34" charset="0"/>
              </a:defRPr>
            </a:lvl2pPr>
            <a:lvl3pPr>
              <a:defRPr b="1" i="1">
                <a:solidFill>
                  <a:srgbClr val="00467A"/>
                </a:solidFill>
                <a:latin typeface="Century Gothic" pitchFamily="34" charset="0"/>
              </a:defRPr>
            </a:lvl3pPr>
            <a:lvl4pPr>
              <a:defRPr b="1" i="1">
                <a:solidFill>
                  <a:srgbClr val="00467A"/>
                </a:solidFill>
                <a:latin typeface="Century Gothic" pitchFamily="34" charset="0"/>
              </a:defRPr>
            </a:lvl4pPr>
            <a:lvl5pPr>
              <a:defRPr b="1" i="1">
                <a:solidFill>
                  <a:srgbClr val="00467A"/>
                </a:solidFill>
                <a:latin typeface="Century Gothic" pitchFamily="34" charset="0"/>
              </a:defRPr>
            </a:lvl5pPr>
          </a:lstStyle>
          <a:p>
            <a:pPr lvl="0"/>
            <a:r>
              <a:rPr lang="fr-FR" smtClean="0"/>
              <a:t>Titre de la présentation</a:t>
            </a:r>
            <a:endParaRPr lang="fr-FR" dirty="0" smtClean="0"/>
          </a:p>
        </p:txBody>
      </p:sp>
      <p:sp>
        <p:nvSpPr>
          <p:cNvPr id="15" name="Text Box 5"/>
          <p:cNvSpPr txBox="1">
            <a:spLocks noChangeArrowheads="1"/>
          </p:cNvSpPr>
          <p:nvPr userDrawn="1"/>
        </p:nvSpPr>
        <p:spPr bwMode="auto">
          <a:xfrm>
            <a:off x="4499992" y="6582544"/>
            <a:ext cx="2520280" cy="230832"/>
          </a:xfrm>
          <a:prstGeom prst="rect">
            <a:avLst/>
          </a:prstGeom>
          <a:noFill/>
          <a:ln w="9525">
            <a:noFill/>
            <a:miter lim="800000"/>
            <a:headEnd/>
            <a:tailEnd/>
          </a:ln>
          <a:effectLst/>
        </p:spPr>
        <p:txBody>
          <a:bodyPr wrap="square">
            <a:spAutoFit/>
          </a:bodyPr>
          <a:lstStyle/>
          <a:p>
            <a:pPr>
              <a:spcBef>
                <a:spcPct val="50000"/>
              </a:spcBef>
              <a:defRPr/>
            </a:pPr>
            <a:r>
              <a:rPr lang="fr-FR" sz="900" cap="all" baseline="0" dirty="0">
                <a:solidFill>
                  <a:srgbClr val="00467A"/>
                </a:solidFill>
                <a:latin typeface="Calibri" panose="020F0502020204030204" pitchFamily="34" charset="0"/>
              </a:rPr>
              <a:t>Direction </a:t>
            </a:r>
            <a:r>
              <a:rPr lang="fr-FR" sz="900" cap="all" baseline="0">
                <a:solidFill>
                  <a:srgbClr val="00467A"/>
                </a:solidFill>
                <a:latin typeface="Calibri" panose="020F0502020204030204" pitchFamily="34" charset="0"/>
              </a:rPr>
              <a:t>des </a:t>
            </a:r>
            <a:r>
              <a:rPr lang="fr-FR" sz="900" cap="all" baseline="0" smtClean="0">
                <a:solidFill>
                  <a:srgbClr val="00467A"/>
                </a:solidFill>
                <a:latin typeface="Calibri" panose="020F0502020204030204" pitchFamily="34" charset="0"/>
              </a:rPr>
              <a:t>ressources humaines</a:t>
            </a:r>
            <a:endParaRPr lang="fr-FR" sz="900" cap="all" baseline="0" dirty="0">
              <a:solidFill>
                <a:srgbClr val="00467A"/>
              </a:solidFill>
              <a:latin typeface="Calibri" panose="020F0502020204030204" pitchFamily="34" charset="0"/>
            </a:endParaRPr>
          </a:p>
        </p:txBody>
      </p:sp>
      <p:cxnSp>
        <p:nvCxnSpPr>
          <p:cNvPr id="16" name="Connecteur droit 15"/>
          <p:cNvCxnSpPr/>
          <p:nvPr userDrawn="1"/>
        </p:nvCxnSpPr>
        <p:spPr bwMode="auto">
          <a:xfrm flipH="1">
            <a:off x="251520" y="6582544"/>
            <a:ext cx="6336704" cy="0"/>
          </a:xfrm>
          <a:prstGeom prst="line">
            <a:avLst/>
          </a:prstGeom>
          <a:solidFill>
            <a:schemeClr val="accent1"/>
          </a:solidFill>
          <a:ln w="9525" cap="flat" cmpd="sng" algn="ctr">
            <a:solidFill>
              <a:srgbClr val="00467A"/>
            </a:solidFill>
            <a:prstDash val="solid"/>
            <a:round/>
            <a:headEnd type="none" w="med" len="med"/>
            <a:tailEnd type="none" w="med" len="med"/>
          </a:ln>
          <a:effectLst/>
        </p:spPr>
      </p:cxnSp>
      <p:sp>
        <p:nvSpPr>
          <p:cNvPr id="17" name="Rectangle 6"/>
          <p:cNvSpPr txBox="1">
            <a:spLocks noChangeArrowheads="1"/>
          </p:cNvSpPr>
          <p:nvPr userDrawn="1"/>
        </p:nvSpPr>
        <p:spPr>
          <a:xfrm>
            <a:off x="179512" y="6582544"/>
            <a:ext cx="894853" cy="215602"/>
          </a:xfrm>
          <a:prstGeom prst="rect">
            <a:avLst/>
          </a:prstGeom>
          <a:ln/>
        </p:spPr>
        <p:txBody>
          <a:bodyPr/>
          <a:lstStyle>
            <a:defPPr>
              <a:defRPr lang="fr-FR"/>
            </a:defPPr>
            <a:lvl1pPr algn="r" rtl="0" fontAlgn="base">
              <a:spcBef>
                <a:spcPct val="0"/>
              </a:spcBef>
              <a:spcAft>
                <a:spcPct val="0"/>
              </a:spcAft>
              <a:defRPr sz="1400" b="1" kern="1200" baseline="0">
                <a:solidFill>
                  <a:srgbClr val="00467A"/>
                </a:solidFill>
                <a:latin typeface="Trebuchet MS" panose="020B0603020202020204" pitchFamily="34"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pPr algn="l">
              <a:defRPr/>
            </a:pPr>
            <a:fld id="{38EF2B9F-F29B-45BF-9C2B-4B5EE8821F67}" type="slidenum">
              <a:rPr lang="fr-FR" sz="900" cap="all" baseline="0" smtClean="0">
                <a:latin typeface="Calibri" panose="020F0502020204030204" pitchFamily="34" charset="0"/>
              </a:rPr>
              <a:pPr algn="l">
                <a:defRPr/>
              </a:pPr>
              <a:t>‹N°›</a:t>
            </a:fld>
            <a:endParaRPr lang="fr-FR" sz="900" cap="all" baseline="0" dirty="0">
              <a:latin typeface="Calibri" panose="020F0502020204030204" pitchFamily="34" charset="0"/>
            </a:endParaRPr>
          </a:p>
        </p:txBody>
      </p:sp>
      <p:pic>
        <p:nvPicPr>
          <p:cNvPr id="18" name="Image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04248" y="6021288"/>
            <a:ext cx="1663876" cy="800100"/>
          </a:xfrm>
          <a:prstGeom prst="rect">
            <a:avLst/>
          </a:prstGeom>
        </p:spPr>
      </p:pic>
      <p:sp>
        <p:nvSpPr>
          <p:cNvPr id="20" name="Espace réservé du texte 15"/>
          <p:cNvSpPr>
            <a:spLocks noGrp="1"/>
          </p:cNvSpPr>
          <p:nvPr>
            <p:ph type="body" sz="quarter" idx="18" hasCustomPrompt="1"/>
          </p:nvPr>
        </p:nvSpPr>
        <p:spPr>
          <a:xfrm>
            <a:off x="692281" y="2456896"/>
            <a:ext cx="7615421" cy="540056"/>
          </a:xfrm>
          <a:prstGeom prst="roundRect">
            <a:avLst/>
          </a:prstGeom>
          <a:solidFill>
            <a:schemeClr val="bg1"/>
          </a:solidFill>
        </p:spPr>
        <p:txBody>
          <a:bodyPr anchor="ctr" anchorCtr="0"/>
          <a:lstStyle>
            <a:lvl1pPr marL="0" marR="0" indent="0" algn="ctr" defTabSz="914400" rtl="0" eaLnBrk="1" fontAlgn="base" latinLnBrk="0" hangingPunct="1">
              <a:lnSpc>
                <a:spcPct val="100000"/>
              </a:lnSpc>
              <a:spcBef>
                <a:spcPct val="0"/>
              </a:spcBef>
              <a:spcAft>
                <a:spcPct val="0"/>
              </a:spcAft>
              <a:buClrTx/>
              <a:buSzTx/>
              <a:buFontTx/>
              <a:buNone/>
              <a:tabLst/>
              <a:defRPr sz="2500" b="0" i="0" cap="none" baseline="0">
                <a:solidFill>
                  <a:schemeClr val="bg1"/>
                </a:solidFill>
                <a:latin typeface="Calibri" panose="020F0502020204030204" pitchFamily="34" charset="0"/>
              </a:defRPr>
            </a:lvl1pPr>
            <a:lvl2pPr>
              <a:defRPr b="1" i="1">
                <a:solidFill>
                  <a:srgbClr val="00467A"/>
                </a:solidFill>
                <a:latin typeface="Century Gothic" pitchFamily="34" charset="0"/>
              </a:defRPr>
            </a:lvl2pPr>
            <a:lvl3pPr>
              <a:defRPr b="1" i="1">
                <a:solidFill>
                  <a:srgbClr val="00467A"/>
                </a:solidFill>
                <a:latin typeface="Century Gothic" pitchFamily="34" charset="0"/>
              </a:defRPr>
            </a:lvl3pPr>
            <a:lvl4pPr>
              <a:defRPr b="1" i="1">
                <a:solidFill>
                  <a:srgbClr val="00467A"/>
                </a:solidFill>
                <a:latin typeface="Century Gothic" pitchFamily="34" charset="0"/>
              </a:defRPr>
            </a:lvl4pPr>
            <a:lvl5pPr>
              <a:defRPr b="1" i="1">
                <a:solidFill>
                  <a:srgbClr val="00467A"/>
                </a:solidFill>
                <a:latin typeface="Century Gothic" pitchFamily="34" charset="0"/>
              </a:defRPr>
            </a:lvl5p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fr-FR" sz="2500" b="1" baseline="0" smtClean="0">
                <a:solidFill>
                  <a:srgbClr val="00467A"/>
                </a:solidFill>
                <a:latin typeface="Calibri" panose="020F0502020204030204" pitchFamily="34" charset="0"/>
              </a:rPr>
              <a:t>Merci de votre attention</a:t>
            </a:r>
            <a:endParaRPr lang="fr-FR" sz="2500" b="1" baseline="0" dirty="0">
              <a:solidFill>
                <a:srgbClr val="00467A"/>
              </a:solidFill>
              <a:latin typeface="Calibri" panose="020F0502020204030204" pitchFamily="34" charset="0"/>
            </a:endParaRPr>
          </a:p>
        </p:txBody>
      </p:sp>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Page contenu texte avec puces">
    <p:spTree>
      <p:nvGrpSpPr>
        <p:cNvPr id="1" name=""/>
        <p:cNvGrpSpPr/>
        <p:nvPr/>
      </p:nvGrpSpPr>
      <p:grpSpPr>
        <a:xfrm>
          <a:off x="0" y="0"/>
          <a:ext cx="0" cy="0"/>
          <a:chOff x="0" y="0"/>
          <a:chExt cx="0" cy="0"/>
        </a:xfrm>
      </p:grpSpPr>
      <p:cxnSp>
        <p:nvCxnSpPr>
          <p:cNvPr id="4" name="Connecteur droit 21"/>
          <p:cNvCxnSpPr/>
          <p:nvPr userDrawn="1"/>
        </p:nvCxnSpPr>
        <p:spPr bwMode="auto">
          <a:xfrm flipH="1">
            <a:off x="250825" y="620713"/>
            <a:ext cx="8569325" cy="0"/>
          </a:xfrm>
          <a:prstGeom prst="line">
            <a:avLst/>
          </a:prstGeom>
          <a:solidFill>
            <a:schemeClr val="accent1"/>
          </a:solidFill>
          <a:ln w="9525" cap="flat" cmpd="sng" algn="ctr">
            <a:solidFill>
              <a:schemeClr val="accent5">
                <a:lumMod val="75000"/>
              </a:schemeClr>
            </a:solidFill>
            <a:prstDash val="solid"/>
            <a:round/>
            <a:headEnd type="none" w="med" len="med"/>
            <a:tailEnd type="none" w="med" len="med"/>
          </a:ln>
          <a:effectLst/>
        </p:spPr>
      </p:cxnSp>
      <p:sp>
        <p:nvSpPr>
          <p:cNvPr id="5" name="Text Box 5"/>
          <p:cNvSpPr txBox="1">
            <a:spLocks noChangeArrowheads="1"/>
          </p:cNvSpPr>
          <p:nvPr userDrawn="1"/>
        </p:nvSpPr>
        <p:spPr bwMode="auto">
          <a:xfrm>
            <a:off x="4427538" y="6581775"/>
            <a:ext cx="2520950" cy="231775"/>
          </a:xfrm>
          <a:prstGeom prst="rect">
            <a:avLst/>
          </a:prstGeom>
          <a:noFill/>
          <a:ln w="9525">
            <a:noFill/>
            <a:miter lim="800000"/>
            <a:headEnd/>
            <a:tailEnd/>
          </a:ln>
          <a:effectLst/>
        </p:spPr>
        <p:txBody>
          <a:bodyPr>
            <a:spAutoFit/>
          </a:bodyPr>
          <a:lstStyle/>
          <a:p>
            <a:pPr algn="r">
              <a:spcBef>
                <a:spcPct val="50000"/>
              </a:spcBef>
              <a:defRPr/>
            </a:pPr>
            <a:r>
              <a:rPr lang="fr-FR" sz="900" cap="all" dirty="0">
                <a:solidFill>
                  <a:srgbClr val="00467A"/>
                </a:solidFill>
                <a:latin typeface="Calibri" panose="020F0502020204030204" pitchFamily="34" charset="0"/>
                <a:cs typeface="+mn-cs"/>
              </a:rPr>
              <a:t>Direction </a:t>
            </a:r>
            <a:r>
              <a:rPr lang="fr-FR" sz="900" cap="all">
                <a:solidFill>
                  <a:srgbClr val="00467A"/>
                </a:solidFill>
                <a:latin typeface="Calibri" panose="020F0502020204030204" pitchFamily="34" charset="0"/>
                <a:cs typeface="+mn-cs"/>
              </a:rPr>
              <a:t>des ressources humaines</a:t>
            </a:r>
            <a:endParaRPr lang="fr-FR" sz="900" cap="all" dirty="0">
              <a:solidFill>
                <a:srgbClr val="00467A"/>
              </a:solidFill>
              <a:latin typeface="Calibri" panose="020F0502020204030204" pitchFamily="34" charset="0"/>
              <a:cs typeface="+mn-cs"/>
            </a:endParaRPr>
          </a:p>
        </p:txBody>
      </p:sp>
      <p:cxnSp>
        <p:nvCxnSpPr>
          <p:cNvPr id="6" name="Connecteur droit 9"/>
          <p:cNvCxnSpPr>
            <a:cxnSpLocks noChangeShapeType="1"/>
          </p:cNvCxnSpPr>
          <p:nvPr userDrawn="1"/>
        </p:nvCxnSpPr>
        <p:spPr bwMode="auto">
          <a:xfrm flipH="1">
            <a:off x="250825" y="6581775"/>
            <a:ext cx="6624638" cy="0"/>
          </a:xfrm>
          <a:prstGeom prst="line">
            <a:avLst/>
          </a:prstGeom>
          <a:noFill/>
          <a:ln w="9525" algn="ctr">
            <a:solidFill>
              <a:srgbClr val="00467A"/>
            </a:solidFill>
            <a:round/>
            <a:headEnd/>
            <a:tailEnd/>
          </a:ln>
        </p:spPr>
      </p:cxnSp>
      <p:sp>
        <p:nvSpPr>
          <p:cNvPr id="7" name="Rectangle 6"/>
          <p:cNvSpPr txBox="1">
            <a:spLocks noChangeArrowheads="1"/>
          </p:cNvSpPr>
          <p:nvPr userDrawn="1"/>
        </p:nvSpPr>
        <p:spPr>
          <a:xfrm>
            <a:off x="179388" y="6581775"/>
            <a:ext cx="895350" cy="215900"/>
          </a:xfrm>
          <a:prstGeom prst="rect">
            <a:avLst/>
          </a:prstGeom>
          <a:ln/>
        </p:spPr>
        <p:txBody>
          <a:bodyPr/>
          <a:lstStyle>
            <a:defPPr>
              <a:defRPr lang="fr-FR"/>
            </a:defPPr>
            <a:lvl1pPr algn="r" rtl="0" fontAlgn="base">
              <a:spcBef>
                <a:spcPct val="0"/>
              </a:spcBef>
              <a:spcAft>
                <a:spcPct val="0"/>
              </a:spcAft>
              <a:defRPr sz="1400" b="1" kern="1200" baseline="0">
                <a:solidFill>
                  <a:srgbClr val="00467A"/>
                </a:solidFill>
                <a:latin typeface="Trebuchet MS" panose="020B0603020202020204" pitchFamily="34"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pPr algn="l">
              <a:defRPr/>
            </a:pPr>
            <a:fld id="{51E63A15-FCB0-47AB-A00C-610C4DB17666}" type="slidenum">
              <a:rPr lang="fr-FR" sz="900" cap="all" smtClean="0">
                <a:latin typeface="Calibri" panose="020F0502020204030204" pitchFamily="34" charset="0"/>
              </a:rPr>
              <a:pPr algn="l">
                <a:defRPr/>
              </a:pPr>
              <a:t>‹N°›</a:t>
            </a:fld>
            <a:endParaRPr lang="fr-FR" sz="900" cap="all" dirty="0">
              <a:latin typeface="Calibri" panose="020F0502020204030204" pitchFamily="34" charset="0"/>
            </a:endParaRPr>
          </a:p>
        </p:txBody>
      </p:sp>
      <p:pic>
        <p:nvPicPr>
          <p:cNvPr id="8" name="Image 12"/>
          <p:cNvPicPr>
            <a:picLocks noChangeAspect="1"/>
          </p:cNvPicPr>
          <p:nvPr userDrawn="1"/>
        </p:nvPicPr>
        <p:blipFill>
          <a:blip r:embed="rId2"/>
          <a:srcRect/>
          <a:stretch>
            <a:fillRect/>
          </a:stretch>
        </p:blipFill>
        <p:spPr bwMode="auto">
          <a:xfrm>
            <a:off x="7172325" y="6165850"/>
            <a:ext cx="1431925" cy="688975"/>
          </a:xfrm>
          <a:prstGeom prst="rect">
            <a:avLst/>
          </a:prstGeom>
          <a:noFill/>
          <a:ln w="9525">
            <a:noFill/>
            <a:miter lim="800000"/>
            <a:headEnd/>
            <a:tailEnd/>
          </a:ln>
        </p:spPr>
      </p:pic>
      <p:sp>
        <p:nvSpPr>
          <p:cNvPr id="20" name="Espace réservé du texte 21"/>
          <p:cNvSpPr>
            <a:spLocks noGrp="1"/>
          </p:cNvSpPr>
          <p:nvPr>
            <p:ph type="body" sz="quarter" idx="21"/>
          </p:nvPr>
        </p:nvSpPr>
        <p:spPr>
          <a:xfrm>
            <a:off x="683568" y="1196752"/>
            <a:ext cx="7632848" cy="4392488"/>
          </a:xfrm>
          <a:prstGeom prst="rect">
            <a:avLst/>
          </a:prstGeom>
        </p:spPr>
        <p:txBody>
          <a:bodyPr/>
          <a:lstStyle>
            <a:lvl1pPr marL="0" marR="0" indent="-180000" algn="l" defTabSz="914400" rtl="0" eaLnBrk="1" fontAlgn="base" latinLnBrk="0" hangingPunct="1">
              <a:lnSpc>
                <a:spcPct val="100000"/>
              </a:lnSpc>
              <a:spcBef>
                <a:spcPts val="600"/>
              </a:spcBef>
              <a:spcAft>
                <a:spcPct val="0"/>
              </a:spcAft>
              <a:buClr>
                <a:schemeClr val="accent5">
                  <a:lumMod val="75000"/>
                </a:schemeClr>
              </a:buClr>
              <a:buSzTx/>
              <a:buFont typeface="Arial" panose="020B0604020202020204" pitchFamily="34" charset="0"/>
              <a:buChar char="•"/>
              <a:tabLst/>
              <a:defRPr sz="1400" baseline="0">
                <a:solidFill>
                  <a:srgbClr val="002060"/>
                </a:solidFill>
                <a:latin typeface="Calibri" panose="020F0502020204030204" pitchFamily="34" charset="0"/>
              </a:defRPr>
            </a:lvl1pPr>
            <a:lvl2pPr marL="450000" indent="-180000">
              <a:buClr>
                <a:schemeClr val="accent5">
                  <a:lumMod val="75000"/>
                </a:schemeClr>
              </a:buClr>
              <a:buFont typeface="Arial" panose="020B0604020202020204" pitchFamily="34" charset="0"/>
              <a:buChar char="•"/>
              <a:defRPr sz="1400">
                <a:solidFill>
                  <a:srgbClr val="002060"/>
                </a:solidFill>
                <a:latin typeface="Calibri" panose="020F0502020204030204" pitchFamily="34" charset="0"/>
              </a:defRPr>
            </a:lvl2pPr>
            <a:lvl3pPr marL="810000" indent="-180000">
              <a:buClr>
                <a:schemeClr val="accent5">
                  <a:lumMod val="75000"/>
                </a:schemeClr>
              </a:buClr>
              <a:buFont typeface="Arial" panose="020B0604020202020204" pitchFamily="34" charset="0"/>
              <a:buChar char="•"/>
              <a:defRPr sz="1400">
                <a:solidFill>
                  <a:srgbClr val="002060"/>
                </a:solidFill>
                <a:latin typeface="Calibri" panose="020F0502020204030204" pitchFamily="34" charset="0"/>
              </a:defRPr>
            </a:lvl3pPr>
            <a:lvl4pPr marL="1170000" indent="-180000">
              <a:buClr>
                <a:schemeClr val="accent5">
                  <a:lumMod val="75000"/>
                </a:schemeClr>
              </a:buClr>
              <a:buFont typeface="Arial" panose="020B0604020202020204" pitchFamily="34" charset="0"/>
              <a:buChar char="•"/>
              <a:defRPr sz="1400">
                <a:solidFill>
                  <a:srgbClr val="002060"/>
                </a:solidFill>
                <a:latin typeface="Calibri" panose="020F0502020204030204" pitchFamily="34" charset="0"/>
              </a:defRPr>
            </a:lvl4pPr>
            <a:lvl5pPr marL="1530000" indent="-180000">
              <a:buClr>
                <a:schemeClr val="accent5">
                  <a:lumMod val="75000"/>
                </a:schemeClr>
              </a:buClr>
              <a:buFont typeface="Arial" panose="020B0604020202020204" pitchFamily="34" charset="0"/>
              <a:buChar char="•"/>
              <a:defRPr sz="1400">
                <a:solidFill>
                  <a:srgbClr val="002060"/>
                </a:solidFill>
                <a:latin typeface="Calibri" panose="020F0502020204030204" pitchFamily="34" charset="0"/>
              </a:defRPr>
            </a:lvl5pPr>
          </a:lstStyle>
          <a:p>
            <a:pPr lvl="0"/>
            <a:r>
              <a:rPr lang="en-US" smtClean="0"/>
              <a:t>Cliquez pour modifier les styles du texte du masque</a:t>
            </a:r>
          </a:p>
          <a:p>
            <a:pPr lvl="1"/>
            <a:r>
              <a:rPr lang="en-US" smtClean="0"/>
              <a:t>Deuxième niveau</a:t>
            </a:r>
          </a:p>
          <a:p>
            <a:pPr lvl="2"/>
            <a:r>
              <a:rPr lang="en-US" smtClean="0"/>
              <a:t>Troisième niveau</a:t>
            </a:r>
          </a:p>
          <a:p>
            <a:pPr lvl="3"/>
            <a:r>
              <a:rPr lang="en-US" smtClean="0"/>
              <a:t>Quatrième niveau</a:t>
            </a:r>
          </a:p>
          <a:p>
            <a:pPr lvl="4"/>
            <a:r>
              <a:rPr lang="en-US" smtClean="0"/>
              <a:t>Cinquième niveau</a:t>
            </a:r>
            <a:endParaRPr lang="fr-FR" smtClean="0"/>
          </a:p>
        </p:txBody>
      </p:sp>
      <p:sp>
        <p:nvSpPr>
          <p:cNvPr id="12" name="Espace réservé du texte 15"/>
          <p:cNvSpPr>
            <a:spLocks noGrp="1"/>
          </p:cNvSpPr>
          <p:nvPr>
            <p:ph type="body" sz="quarter" idx="17"/>
          </p:nvPr>
        </p:nvSpPr>
        <p:spPr>
          <a:xfrm>
            <a:off x="179512" y="260648"/>
            <a:ext cx="8640960" cy="252000"/>
          </a:xfrm>
          <a:prstGeom prst="rect">
            <a:avLst/>
          </a:prstGeom>
        </p:spPr>
        <p:txBody>
          <a:bodyPr anchor="ctr" anchorCtr="0"/>
          <a:lstStyle>
            <a:lvl1pPr marL="0">
              <a:spcBef>
                <a:spcPts val="0"/>
              </a:spcBef>
              <a:buNone/>
              <a:defRPr sz="2400" b="1" i="0" cap="none" baseline="0">
                <a:solidFill>
                  <a:srgbClr val="00467A"/>
                </a:solidFill>
                <a:latin typeface="Calibri" panose="020F0502020204030204" pitchFamily="34" charset="0"/>
              </a:defRPr>
            </a:lvl1pPr>
            <a:lvl2pPr>
              <a:defRPr b="1" i="1">
                <a:solidFill>
                  <a:srgbClr val="00467A"/>
                </a:solidFill>
                <a:latin typeface="Century Gothic" pitchFamily="34" charset="0"/>
              </a:defRPr>
            </a:lvl2pPr>
            <a:lvl3pPr>
              <a:defRPr b="1" i="1">
                <a:solidFill>
                  <a:srgbClr val="00467A"/>
                </a:solidFill>
                <a:latin typeface="Century Gothic" pitchFamily="34" charset="0"/>
              </a:defRPr>
            </a:lvl3pPr>
            <a:lvl4pPr>
              <a:defRPr b="1" i="1">
                <a:solidFill>
                  <a:srgbClr val="00467A"/>
                </a:solidFill>
                <a:latin typeface="Century Gothic" pitchFamily="34" charset="0"/>
              </a:defRPr>
            </a:lvl4pPr>
            <a:lvl5pPr>
              <a:defRPr b="1" i="1">
                <a:solidFill>
                  <a:srgbClr val="00467A"/>
                </a:solidFill>
                <a:latin typeface="Century Gothic" pitchFamily="34" charset="0"/>
              </a:defRPr>
            </a:lvl5pPr>
          </a:lstStyle>
          <a:p>
            <a:pPr lvl="0"/>
            <a:r>
              <a:rPr lang="en-US" smtClean="0"/>
              <a:t>Cliquez pour modifier les styles du texte du masque</a:t>
            </a:r>
          </a:p>
        </p:txBody>
      </p:sp>
    </p:spTree>
    <p:extLst>
      <p:ext uri="{BB962C8B-B14F-4D97-AF65-F5344CB8AC3E}">
        <p14:creationId xmlns:p14="http://schemas.microsoft.com/office/powerpoint/2010/main" val="254385757"/>
      </p:ext>
    </p:extLst>
  </p:cSld>
  <p:clrMapOvr>
    <a:masterClrMapping/>
  </p:clrMapOvr>
  <p:transition spd="slow">
    <p:cov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Sommaire">
    <p:spTree>
      <p:nvGrpSpPr>
        <p:cNvPr id="1" name=""/>
        <p:cNvGrpSpPr/>
        <p:nvPr/>
      </p:nvGrpSpPr>
      <p:grpSpPr>
        <a:xfrm>
          <a:off x="0" y="0"/>
          <a:ext cx="0" cy="0"/>
          <a:chOff x="0" y="0"/>
          <a:chExt cx="0" cy="0"/>
        </a:xfrm>
      </p:grpSpPr>
      <p:sp>
        <p:nvSpPr>
          <p:cNvPr id="14" name="Text Box 5"/>
          <p:cNvSpPr txBox="1">
            <a:spLocks noChangeArrowheads="1"/>
          </p:cNvSpPr>
          <p:nvPr userDrawn="1"/>
        </p:nvSpPr>
        <p:spPr bwMode="auto">
          <a:xfrm>
            <a:off x="4499992" y="6582544"/>
            <a:ext cx="2520280" cy="230832"/>
          </a:xfrm>
          <a:prstGeom prst="rect">
            <a:avLst/>
          </a:prstGeom>
          <a:noFill/>
          <a:ln w="9525">
            <a:noFill/>
            <a:miter lim="800000"/>
            <a:headEnd/>
            <a:tailEnd/>
          </a:ln>
          <a:effectLst/>
        </p:spPr>
        <p:txBody>
          <a:bodyPr wrap="square">
            <a:spAutoFit/>
          </a:bodyPr>
          <a:lstStyle/>
          <a:p>
            <a:pPr>
              <a:spcBef>
                <a:spcPct val="50000"/>
              </a:spcBef>
              <a:defRPr/>
            </a:pPr>
            <a:r>
              <a:rPr lang="fr-FR" sz="900" cap="all" baseline="0" dirty="0">
                <a:solidFill>
                  <a:srgbClr val="00467A"/>
                </a:solidFill>
                <a:latin typeface="Calibri" panose="020F0502020204030204" pitchFamily="34" charset="0"/>
              </a:rPr>
              <a:t>Direction </a:t>
            </a:r>
            <a:r>
              <a:rPr lang="fr-FR" sz="900" cap="all" baseline="0">
                <a:solidFill>
                  <a:srgbClr val="00467A"/>
                </a:solidFill>
                <a:latin typeface="Calibri" panose="020F0502020204030204" pitchFamily="34" charset="0"/>
              </a:rPr>
              <a:t>des </a:t>
            </a:r>
            <a:r>
              <a:rPr lang="fr-FR" sz="900" cap="all" baseline="0" smtClean="0">
                <a:solidFill>
                  <a:srgbClr val="00467A"/>
                </a:solidFill>
                <a:latin typeface="Calibri" panose="020F0502020204030204" pitchFamily="34" charset="0"/>
              </a:rPr>
              <a:t>ressources humaines</a:t>
            </a:r>
            <a:endParaRPr lang="fr-FR" sz="900" cap="all" baseline="0" dirty="0">
              <a:solidFill>
                <a:srgbClr val="00467A"/>
              </a:solidFill>
              <a:latin typeface="Calibri" panose="020F0502020204030204" pitchFamily="34" charset="0"/>
            </a:endParaRPr>
          </a:p>
        </p:txBody>
      </p:sp>
      <p:cxnSp>
        <p:nvCxnSpPr>
          <p:cNvPr id="10" name="Connecteur droit 9"/>
          <p:cNvCxnSpPr/>
          <p:nvPr userDrawn="1"/>
        </p:nvCxnSpPr>
        <p:spPr bwMode="auto">
          <a:xfrm flipH="1">
            <a:off x="251520" y="6582544"/>
            <a:ext cx="6336704" cy="0"/>
          </a:xfrm>
          <a:prstGeom prst="line">
            <a:avLst/>
          </a:prstGeom>
          <a:solidFill>
            <a:schemeClr val="accent1"/>
          </a:solidFill>
          <a:ln w="9525" cap="flat" cmpd="sng" algn="ctr">
            <a:solidFill>
              <a:srgbClr val="00467A"/>
            </a:solidFill>
            <a:prstDash val="solid"/>
            <a:round/>
            <a:headEnd type="none" w="med" len="med"/>
            <a:tailEnd type="none" w="med" len="med"/>
          </a:ln>
          <a:effectLst/>
        </p:spPr>
      </p:cxnSp>
      <p:cxnSp>
        <p:nvCxnSpPr>
          <p:cNvPr id="17" name="Connecteur droit 16"/>
          <p:cNvCxnSpPr/>
          <p:nvPr userDrawn="1"/>
        </p:nvCxnSpPr>
        <p:spPr bwMode="auto">
          <a:xfrm flipH="1">
            <a:off x="251520" y="620688"/>
            <a:ext cx="8568952" cy="0"/>
          </a:xfrm>
          <a:prstGeom prst="line">
            <a:avLst/>
          </a:prstGeom>
          <a:solidFill>
            <a:schemeClr val="accent1"/>
          </a:solidFill>
          <a:ln w="9525" cap="flat" cmpd="sng" algn="ctr">
            <a:solidFill>
              <a:schemeClr val="accent5">
                <a:lumMod val="75000"/>
              </a:schemeClr>
            </a:solidFill>
            <a:prstDash val="solid"/>
            <a:round/>
            <a:headEnd type="none" w="med" len="med"/>
            <a:tailEnd type="none" w="med" len="med"/>
          </a:ln>
          <a:effectLst/>
        </p:spPr>
      </p:cxnSp>
      <p:sp>
        <p:nvSpPr>
          <p:cNvPr id="12" name="Espace réservé du texte 15"/>
          <p:cNvSpPr>
            <a:spLocks noGrp="1"/>
          </p:cNvSpPr>
          <p:nvPr>
            <p:ph type="body" sz="quarter" idx="17" hasCustomPrompt="1"/>
          </p:nvPr>
        </p:nvSpPr>
        <p:spPr>
          <a:xfrm>
            <a:off x="179512" y="260648"/>
            <a:ext cx="8640960" cy="252000"/>
          </a:xfrm>
          <a:prstGeom prst="rect">
            <a:avLst/>
          </a:prstGeom>
        </p:spPr>
        <p:txBody>
          <a:bodyPr anchor="ctr" anchorCtr="0"/>
          <a:lstStyle>
            <a:lvl1pPr marL="0">
              <a:spcBef>
                <a:spcPts val="0"/>
              </a:spcBef>
              <a:buNone/>
              <a:defRPr sz="2400" b="1" i="0" cap="none" baseline="0">
                <a:solidFill>
                  <a:srgbClr val="00467A"/>
                </a:solidFill>
                <a:latin typeface="Calibri" panose="020F0502020204030204" pitchFamily="34" charset="0"/>
              </a:defRPr>
            </a:lvl1pPr>
            <a:lvl2pPr>
              <a:defRPr b="1" i="1">
                <a:solidFill>
                  <a:srgbClr val="00467A"/>
                </a:solidFill>
                <a:latin typeface="Century Gothic" pitchFamily="34" charset="0"/>
              </a:defRPr>
            </a:lvl2pPr>
            <a:lvl3pPr>
              <a:defRPr b="1" i="1">
                <a:solidFill>
                  <a:srgbClr val="00467A"/>
                </a:solidFill>
                <a:latin typeface="Century Gothic" pitchFamily="34" charset="0"/>
              </a:defRPr>
            </a:lvl3pPr>
            <a:lvl4pPr>
              <a:defRPr b="1" i="1">
                <a:solidFill>
                  <a:srgbClr val="00467A"/>
                </a:solidFill>
                <a:latin typeface="Century Gothic" pitchFamily="34" charset="0"/>
              </a:defRPr>
            </a:lvl4pPr>
            <a:lvl5pPr>
              <a:defRPr b="1" i="1">
                <a:solidFill>
                  <a:srgbClr val="00467A"/>
                </a:solidFill>
                <a:latin typeface="Century Gothic" pitchFamily="34" charset="0"/>
              </a:defRPr>
            </a:lvl5pPr>
          </a:lstStyle>
          <a:p>
            <a:pPr lvl="0"/>
            <a:r>
              <a:rPr lang="fr-FR" smtClean="0"/>
              <a:t>Agenda</a:t>
            </a:r>
            <a:endParaRPr lang="fr-FR" dirty="0" smtClean="0"/>
          </a:p>
        </p:txBody>
      </p:sp>
      <p:sp>
        <p:nvSpPr>
          <p:cNvPr id="18" name="Rectangle 6"/>
          <p:cNvSpPr txBox="1">
            <a:spLocks noChangeArrowheads="1"/>
          </p:cNvSpPr>
          <p:nvPr userDrawn="1"/>
        </p:nvSpPr>
        <p:spPr>
          <a:xfrm>
            <a:off x="179512" y="6582544"/>
            <a:ext cx="894853" cy="215602"/>
          </a:xfrm>
          <a:prstGeom prst="rect">
            <a:avLst/>
          </a:prstGeom>
          <a:ln/>
        </p:spPr>
        <p:txBody>
          <a:bodyPr/>
          <a:lstStyle>
            <a:defPPr>
              <a:defRPr lang="fr-FR"/>
            </a:defPPr>
            <a:lvl1pPr algn="r" rtl="0" fontAlgn="base">
              <a:spcBef>
                <a:spcPct val="0"/>
              </a:spcBef>
              <a:spcAft>
                <a:spcPct val="0"/>
              </a:spcAft>
              <a:defRPr sz="1400" b="1" kern="1200" baseline="0">
                <a:solidFill>
                  <a:srgbClr val="00467A"/>
                </a:solidFill>
                <a:latin typeface="Trebuchet MS" panose="020B0603020202020204" pitchFamily="34"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pPr algn="l">
              <a:defRPr/>
            </a:pPr>
            <a:fld id="{38EF2B9F-F29B-45BF-9C2B-4B5EE8821F67}" type="slidenum">
              <a:rPr lang="fr-FR" sz="900" cap="all" baseline="0" smtClean="0">
                <a:latin typeface="Calibri" panose="020F0502020204030204" pitchFamily="34" charset="0"/>
              </a:rPr>
              <a:pPr algn="l">
                <a:defRPr/>
              </a:pPr>
              <a:t>‹N°›</a:t>
            </a:fld>
            <a:endParaRPr lang="fr-FR" sz="900" cap="all" baseline="0" dirty="0">
              <a:latin typeface="Calibri" panose="020F0502020204030204" pitchFamily="34" charset="0"/>
            </a:endParaRPr>
          </a:p>
        </p:txBody>
      </p:sp>
      <p:pic>
        <p:nvPicPr>
          <p:cNvPr id="22" name="Image 2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04248" y="6021288"/>
            <a:ext cx="1663876" cy="800100"/>
          </a:xfrm>
          <a:prstGeom prst="rect">
            <a:avLst/>
          </a:prstGeom>
        </p:spPr>
      </p:pic>
      <p:sp>
        <p:nvSpPr>
          <p:cNvPr id="27" name="Espace réservé du texte 15"/>
          <p:cNvSpPr>
            <a:spLocks noGrp="1"/>
          </p:cNvSpPr>
          <p:nvPr>
            <p:ph type="body" sz="quarter" idx="18" hasCustomPrompt="1"/>
          </p:nvPr>
        </p:nvSpPr>
        <p:spPr>
          <a:xfrm>
            <a:off x="692281" y="1988880"/>
            <a:ext cx="7615421" cy="396000"/>
          </a:xfrm>
          <a:prstGeom prst="roundRect">
            <a:avLst/>
          </a:prstGeom>
          <a:solidFill>
            <a:schemeClr val="accent5">
              <a:lumMod val="75000"/>
            </a:schemeClr>
          </a:solidFill>
        </p:spPr>
        <p:txBody>
          <a:bodyPr anchor="ctr" anchorCtr="0"/>
          <a:lstStyle>
            <a:lvl1pPr marL="0">
              <a:spcBef>
                <a:spcPts val="0"/>
              </a:spcBef>
              <a:buNone/>
              <a:defRPr sz="2000" b="0" i="0" cap="none" baseline="0">
                <a:solidFill>
                  <a:schemeClr val="bg1"/>
                </a:solidFill>
                <a:latin typeface="Calibri" panose="020F0502020204030204" pitchFamily="34" charset="0"/>
              </a:defRPr>
            </a:lvl1pPr>
            <a:lvl2pPr>
              <a:defRPr b="1" i="1">
                <a:solidFill>
                  <a:srgbClr val="00467A"/>
                </a:solidFill>
                <a:latin typeface="Century Gothic" pitchFamily="34" charset="0"/>
              </a:defRPr>
            </a:lvl2pPr>
            <a:lvl3pPr>
              <a:defRPr b="1" i="1">
                <a:solidFill>
                  <a:srgbClr val="00467A"/>
                </a:solidFill>
                <a:latin typeface="Century Gothic" pitchFamily="34" charset="0"/>
              </a:defRPr>
            </a:lvl3pPr>
            <a:lvl4pPr>
              <a:defRPr b="1" i="1">
                <a:solidFill>
                  <a:srgbClr val="00467A"/>
                </a:solidFill>
                <a:latin typeface="Century Gothic" pitchFamily="34" charset="0"/>
              </a:defRPr>
            </a:lvl4pPr>
            <a:lvl5pPr>
              <a:defRPr b="1" i="1">
                <a:solidFill>
                  <a:srgbClr val="00467A"/>
                </a:solidFill>
                <a:latin typeface="Century Gothic" pitchFamily="34" charset="0"/>
              </a:defRPr>
            </a:lvl5pPr>
          </a:lstStyle>
          <a:p>
            <a:pPr lvl="0"/>
            <a:r>
              <a:rPr lang="fr-FR" smtClean="0"/>
              <a:t>Titre 1</a:t>
            </a:r>
            <a:endParaRPr lang="fr-FR" dirty="0" smtClean="0"/>
          </a:p>
        </p:txBody>
      </p:sp>
      <p:sp>
        <p:nvSpPr>
          <p:cNvPr id="28" name="Espace réservé du texte 15"/>
          <p:cNvSpPr>
            <a:spLocks noGrp="1"/>
          </p:cNvSpPr>
          <p:nvPr>
            <p:ph type="body" sz="quarter" idx="19" hasCustomPrompt="1"/>
          </p:nvPr>
        </p:nvSpPr>
        <p:spPr>
          <a:xfrm>
            <a:off x="692281" y="2708947"/>
            <a:ext cx="7615421" cy="396000"/>
          </a:xfrm>
          <a:prstGeom prst="roundRect">
            <a:avLst/>
          </a:prstGeom>
          <a:solidFill>
            <a:schemeClr val="bg1"/>
          </a:solidFill>
        </p:spPr>
        <p:txBody>
          <a:bodyPr anchor="ctr" anchorCtr="0"/>
          <a:lstStyle>
            <a:lvl1pPr marL="0">
              <a:spcBef>
                <a:spcPts val="0"/>
              </a:spcBef>
              <a:buNone/>
              <a:defRPr sz="2000" b="0" i="0" cap="none" baseline="0">
                <a:solidFill>
                  <a:srgbClr val="002060"/>
                </a:solidFill>
                <a:latin typeface="Calibri" panose="020F0502020204030204" pitchFamily="34" charset="0"/>
              </a:defRPr>
            </a:lvl1pPr>
            <a:lvl2pPr>
              <a:defRPr b="1" i="1">
                <a:solidFill>
                  <a:srgbClr val="00467A"/>
                </a:solidFill>
                <a:latin typeface="Century Gothic" pitchFamily="34" charset="0"/>
              </a:defRPr>
            </a:lvl2pPr>
            <a:lvl3pPr>
              <a:defRPr b="1" i="1">
                <a:solidFill>
                  <a:srgbClr val="00467A"/>
                </a:solidFill>
                <a:latin typeface="Century Gothic" pitchFamily="34" charset="0"/>
              </a:defRPr>
            </a:lvl3pPr>
            <a:lvl4pPr>
              <a:defRPr b="1" i="1">
                <a:solidFill>
                  <a:srgbClr val="00467A"/>
                </a:solidFill>
                <a:latin typeface="Century Gothic" pitchFamily="34" charset="0"/>
              </a:defRPr>
            </a:lvl4pPr>
            <a:lvl5pPr>
              <a:defRPr b="1" i="1">
                <a:solidFill>
                  <a:srgbClr val="00467A"/>
                </a:solidFill>
                <a:latin typeface="Century Gothic" pitchFamily="34" charset="0"/>
              </a:defRPr>
            </a:lvl5pPr>
          </a:lstStyle>
          <a:p>
            <a:pPr lvl="0"/>
            <a:r>
              <a:rPr lang="fr-FR" smtClean="0"/>
              <a:t>Titre 2</a:t>
            </a:r>
            <a:endParaRPr lang="fr-FR" dirty="0" smtClean="0"/>
          </a:p>
        </p:txBody>
      </p:sp>
      <p:sp>
        <p:nvSpPr>
          <p:cNvPr id="29" name="Espace réservé du texte 15"/>
          <p:cNvSpPr>
            <a:spLocks noGrp="1"/>
          </p:cNvSpPr>
          <p:nvPr>
            <p:ph type="body" sz="quarter" idx="20" hasCustomPrompt="1"/>
          </p:nvPr>
        </p:nvSpPr>
        <p:spPr>
          <a:xfrm>
            <a:off x="692281" y="3429014"/>
            <a:ext cx="7615421" cy="396000"/>
          </a:xfrm>
          <a:prstGeom prst="roundRect">
            <a:avLst/>
          </a:prstGeom>
          <a:solidFill>
            <a:schemeClr val="bg1"/>
          </a:solidFill>
        </p:spPr>
        <p:txBody>
          <a:bodyPr anchor="ctr" anchorCtr="0"/>
          <a:lstStyle>
            <a:lvl1pPr marL="0">
              <a:spcBef>
                <a:spcPts val="0"/>
              </a:spcBef>
              <a:buNone/>
              <a:defRPr sz="2000" b="0" i="0" cap="none" baseline="0">
                <a:solidFill>
                  <a:srgbClr val="002060"/>
                </a:solidFill>
                <a:latin typeface="Calibri" panose="020F0502020204030204" pitchFamily="34" charset="0"/>
              </a:defRPr>
            </a:lvl1pPr>
            <a:lvl2pPr>
              <a:defRPr b="1" i="1">
                <a:solidFill>
                  <a:srgbClr val="00467A"/>
                </a:solidFill>
                <a:latin typeface="Century Gothic" pitchFamily="34" charset="0"/>
              </a:defRPr>
            </a:lvl2pPr>
            <a:lvl3pPr>
              <a:defRPr b="1" i="1">
                <a:solidFill>
                  <a:srgbClr val="00467A"/>
                </a:solidFill>
                <a:latin typeface="Century Gothic" pitchFamily="34" charset="0"/>
              </a:defRPr>
            </a:lvl3pPr>
            <a:lvl4pPr>
              <a:defRPr b="1" i="1">
                <a:solidFill>
                  <a:srgbClr val="00467A"/>
                </a:solidFill>
                <a:latin typeface="Century Gothic" pitchFamily="34" charset="0"/>
              </a:defRPr>
            </a:lvl4pPr>
            <a:lvl5pPr>
              <a:defRPr b="1" i="1">
                <a:solidFill>
                  <a:srgbClr val="00467A"/>
                </a:solidFill>
                <a:latin typeface="Century Gothic" pitchFamily="34" charset="0"/>
              </a:defRPr>
            </a:lvl5pPr>
          </a:lstStyle>
          <a:p>
            <a:pPr lvl="0"/>
            <a:r>
              <a:rPr lang="fr-FR" smtClean="0"/>
              <a:t>Titre 3</a:t>
            </a:r>
            <a:endParaRPr lang="fr-FR" dirty="0" smtClean="0"/>
          </a:p>
        </p:txBody>
      </p:sp>
      <p:sp>
        <p:nvSpPr>
          <p:cNvPr id="30" name="Espace réservé du texte 15"/>
          <p:cNvSpPr>
            <a:spLocks noGrp="1"/>
          </p:cNvSpPr>
          <p:nvPr>
            <p:ph type="body" sz="quarter" idx="21" hasCustomPrompt="1"/>
          </p:nvPr>
        </p:nvSpPr>
        <p:spPr>
          <a:xfrm>
            <a:off x="692281" y="4149080"/>
            <a:ext cx="7615421" cy="396000"/>
          </a:xfrm>
          <a:prstGeom prst="roundRect">
            <a:avLst/>
          </a:prstGeom>
          <a:solidFill>
            <a:schemeClr val="bg1"/>
          </a:solidFill>
        </p:spPr>
        <p:txBody>
          <a:bodyPr anchor="ctr" anchorCtr="0"/>
          <a:lstStyle>
            <a:lvl1pPr marL="0">
              <a:spcBef>
                <a:spcPts val="0"/>
              </a:spcBef>
              <a:buNone/>
              <a:defRPr sz="2000" b="0" i="0" cap="none" baseline="0">
                <a:solidFill>
                  <a:srgbClr val="002060"/>
                </a:solidFill>
                <a:latin typeface="Calibri" panose="020F0502020204030204" pitchFamily="34" charset="0"/>
              </a:defRPr>
            </a:lvl1pPr>
            <a:lvl2pPr>
              <a:defRPr b="1" i="1">
                <a:solidFill>
                  <a:srgbClr val="00467A"/>
                </a:solidFill>
                <a:latin typeface="Century Gothic" pitchFamily="34" charset="0"/>
              </a:defRPr>
            </a:lvl2pPr>
            <a:lvl3pPr>
              <a:defRPr b="1" i="1">
                <a:solidFill>
                  <a:srgbClr val="00467A"/>
                </a:solidFill>
                <a:latin typeface="Century Gothic" pitchFamily="34" charset="0"/>
              </a:defRPr>
            </a:lvl3pPr>
            <a:lvl4pPr>
              <a:defRPr b="1" i="1">
                <a:solidFill>
                  <a:srgbClr val="00467A"/>
                </a:solidFill>
                <a:latin typeface="Century Gothic" pitchFamily="34" charset="0"/>
              </a:defRPr>
            </a:lvl4pPr>
            <a:lvl5pPr>
              <a:defRPr b="1" i="1">
                <a:solidFill>
                  <a:srgbClr val="00467A"/>
                </a:solidFill>
                <a:latin typeface="Century Gothic" pitchFamily="34" charset="0"/>
              </a:defRPr>
            </a:lvl5pPr>
          </a:lstStyle>
          <a:p>
            <a:pPr lvl="0"/>
            <a:r>
              <a:rPr lang="fr-FR" smtClean="0"/>
              <a:t>Titre 4</a:t>
            </a:r>
            <a:endParaRPr lang="fr-FR" dirty="0" smtClean="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re">
    <p:spTree>
      <p:nvGrpSpPr>
        <p:cNvPr id="1" name=""/>
        <p:cNvGrpSpPr/>
        <p:nvPr/>
      </p:nvGrpSpPr>
      <p:grpSpPr>
        <a:xfrm>
          <a:off x="0" y="0"/>
          <a:ext cx="0" cy="0"/>
          <a:chOff x="0" y="0"/>
          <a:chExt cx="0" cy="0"/>
        </a:xfrm>
      </p:grpSpPr>
      <p:sp>
        <p:nvSpPr>
          <p:cNvPr id="9" name="Text Box 5"/>
          <p:cNvSpPr txBox="1">
            <a:spLocks noChangeArrowheads="1"/>
          </p:cNvSpPr>
          <p:nvPr userDrawn="1"/>
        </p:nvSpPr>
        <p:spPr bwMode="auto">
          <a:xfrm>
            <a:off x="4499992" y="6582544"/>
            <a:ext cx="2520280" cy="230832"/>
          </a:xfrm>
          <a:prstGeom prst="rect">
            <a:avLst/>
          </a:prstGeom>
          <a:noFill/>
          <a:ln w="9525">
            <a:noFill/>
            <a:miter lim="800000"/>
            <a:headEnd/>
            <a:tailEnd/>
          </a:ln>
          <a:effectLst/>
        </p:spPr>
        <p:txBody>
          <a:bodyPr wrap="square">
            <a:spAutoFit/>
          </a:bodyPr>
          <a:lstStyle/>
          <a:p>
            <a:pPr>
              <a:spcBef>
                <a:spcPct val="50000"/>
              </a:spcBef>
              <a:defRPr/>
            </a:pPr>
            <a:r>
              <a:rPr lang="fr-FR" sz="900" cap="all" baseline="0" dirty="0">
                <a:solidFill>
                  <a:srgbClr val="00467A"/>
                </a:solidFill>
                <a:latin typeface="Calibri" panose="020F0502020204030204" pitchFamily="34" charset="0"/>
              </a:rPr>
              <a:t>Direction </a:t>
            </a:r>
            <a:r>
              <a:rPr lang="fr-FR" sz="900" cap="all" baseline="0">
                <a:solidFill>
                  <a:srgbClr val="00467A"/>
                </a:solidFill>
                <a:latin typeface="Calibri" panose="020F0502020204030204" pitchFamily="34" charset="0"/>
              </a:rPr>
              <a:t>des </a:t>
            </a:r>
            <a:r>
              <a:rPr lang="fr-FR" sz="900" cap="all" baseline="0" smtClean="0">
                <a:solidFill>
                  <a:srgbClr val="00467A"/>
                </a:solidFill>
                <a:latin typeface="Calibri" panose="020F0502020204030204" pitchFamily="34" charset="0"/>
              </a:rPr>
              <a:t>ressources humaines</a:t>
            </a:r>
            <a:endParaRPr lang="fr-FR" sz="900" cap="all" baseline="0" dirty="0">
              <a:solidFill>
                <a:srgbClr val="00467A"/>
              </a:solidFill>
              <a:latin typeface="Calibri" panose="020F0502020204030204" pitchFamily="34" charset="0"/>
            </a:endParaRPr>
          </a:p>
        </p:txBody>
      </p:sp>
      <p:cxnSp>
        <p:nvCxnSpPr>
          <p:cNvPr id="11" name="Connecteur droit 10"/>
          <p:cNvCxnSpPr/>
          <p:nvPr userDrawn="1"/>
        </p:nvCxnSpPr>
        <p:spPr bwMode="auto">
          <a:xfrm flipH="1">
            <a:off x="251520" y="6582544"/>
            <a:ext cx="6336704" cy="0"/>
          </a:xfrm>
          <a:prstGeom prst="line">
            <a:avLst/>
          </a:prstGeom>
          <a:solidFill>
            <a:schemeClr val="accent1"/>
          </a:solidFill>
          <a:ln w="9525" cap="flat" cmpd="sng" algn="ctr">
            <a:solidFill>
              <a:srgbClr val="00467A"/>
            </a:solidFill>
            <a:prstDash val="solid"/>
            <a:round/>
            <a:headEnd type="none" w="med" len="med"/>
            <a:tailEnd type="none" w="med" len="med"/>
          </a:ln>
          <a:effectLst/>
        </p:spPr>
      </p:cxnSp>
      <p:sp>
        <p:nvSpPr>
          <p:cNvPr id="12" name="Rectangle 6"/>
          <p:cNvSpPr txBox="1">
            <a:spLocks noChangeArrowheads="1"/>
          </p:cNvSpPr>
          <p:nvPr userDrawn="1"/>
        </p:nvSpPr>
        <p:spPr>
          <a:xfrm>
            <a:off x="179512" y="6582544"/>
            <a:ext cx="894853" cy="215602"/>
          </a:xfrm>
          <a:prstGeom prst="rect">
            <a:avLst/>
          </a:prstGeom>
          <a:ln/>
        </p:spPr>
        <p:txBody>
          <a:bodyPr/>
          <a:lstStyle>
            <a:defPPr>
              <a:defRPr lang="fr-FR"/>
            </a:defPPr>
            <a:lvl1pPr algn="r" rtl="0" fontAlgn="base">
              <a:spcBef>
                <a:spcPct val="0"/>
              </a:spcBef>
              <a:spcAft>
                <a:spcPct val="0"/>
              </a:spcAft>
              <a:defRPr sz="1400" b="1" kern="1200" baseline="0">
                <a:solidFill>
                  <a:srgbClr val="00467A"/>
                </a:solidFill>
                <a:latin typeface="Trebuchet MS" panose="020B0603020202020204" pitchFamily="34"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pPr algn="l">
              <a:defRPr/>
            </a:pPr>
            <a:fld id="{38EF2B9F-F29B-45BF-9C2B-4B5EE8821F67}" type="slidenum">
              <a:rPr lang="fr-FR" sz="900" cap="all" baseline="0" smtClean="0">
                <a:latin typeface="Calibri" panose="020F0502020204030204" pitchFamily="34" charset="0"/>
              </a:rPr>
              <a:pPr algn="l">
                <a:defRPr/>
              </a:pPr>
              <a:t>‹N°›</a:t>
            </a:fld>
            <a:endParaRPr lang="fr-FR" sz="900" cap="all" baseline="0" dirty="0">
              <a:latin typeface="Calibri" panose="020F0502020204030204" pitchFamily="34" charset="0"/>
            </a:endParaRPr>
          </a:p>
        </p:txBody>
      </p:sp>
      <p:pic>
        <p:nvPicPr>
          <p:cNvPr id="13" name="Imag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04248" y="6021288"/>
            <a:ext cx="1663876" cy="800100"/>
          </a:xfrm>
          <a:prstGeom prst="rect">
            <a:avLst/>
          </a:prstGeom>
        </p:spPr>
      </p:pic>
      <p:sp>
        <p:nvSpPr>
          <p:cNvPr id="15" name="Espace réservé du texte 15"/>
          <p:cNvSpPr>
            <a:spLocks noGrp="1"/>
          </p:cNvSpPr>
          <p:nvPr>
            <p:ph type="body" sz="quarter" idx="18" hasCustomPrompt="1"/>
          </p:nvPr>
        </p:nvSpPr>
        <p:spPr>
          <a:xfrm>
            <a:off x="692281" y="2492896"/>
            <a:ext cx="7615421" cy="540056"/>
          </a:xfrm>
          <a:prstGeom prst="roundRect">
            <a:avLst/>
          </a:prstGeom>
          <a:solidFill>
            <a:schemeClr val="accent5">
              <a:lumMod val="75000"/>
            </a:schemeClr>
          </a:solidFill>
        </p:spPr>
        <p:txBody>
          <a:bodyPr anchor="ctr" anchorCtr="0"/>
          <a:lstStyle>
            <a:lvl1pPr marL="0" algn="ctr">
              <a:spcBef>
                <a:spcPts val="0"/>
              </a:spcBef>
              <a:buNone/>
              <a:defRPr sz="2500" b="0" i="0" cap="none" baseline="0">
                <a:solidFill>
                  <a:schemeClr val="bg1"/>
                </a:solidFill>
                <a:latin typeface="Calibri" panose="020F0502020204030204" pitchFamily="34" charset="0"/>
              </a:defRPr>
            </a:lvl1pPr>
            <a:lvl2pPr>
              <a:defRPr b="1" i="1">
                <a:solidFill>
                  <a:srgbClr val="00467A"/>
                </a:solidFill>
                <a:latin typeface="Century Gothic" pitchFamily="34" charset="0"/>
              </a:defRPr>
            </a:lvl2pPr>
            <a:lvl3pPr>
              <a:defRPr b="1" i="1">
                <a:solidFill>
                  <a:srgbClr val="00467A"/>
                </a:solidFill>
                <a:latin typeface="Century Gothic" pitchFamily="34" charset="0"/>
              </a:defRPr>
            </a:lvl3pPr>
            <a:lvl4pPr>
              <a:defRPr b="1" i="1">
                <a:solidFill>
                  <a:srgbClr val="00467A"/>
                </a:solidFill>
                <a:latin typeface="Century Gothic" pitchFamily="34" charset="0"/>
              </a:defRPr>
            </a:lvl4pPr>
            <a:lvl5pPr>
              <a:defRPr b="1" i="1">
                <a:solidFill>
                  <a:srgbClr val="00467A"/>
                </a:solidFill>
                <a:latin typeface="Century Gothic" pitchFamily="34" charset="0"/>
              </a:defRPr>
            </a:lvl5pPr>
          </a:lstStyle>
          <a:p>
            <a:pPr lvl="0"/>
            <a:r>
              <a:rPr lang="fr-FR" smtClean="0"/>
              <a:t>Titre 1</a:t>
            </a:r>
            <a:endParaRPr lang="fr-FR" dirty="0" smtClean="0"/>
          </a:p>
        </p:txBody>
      </p:sp>
    </p:spTree>
    <p:extLst>
      <p:ext uri="{BB962C8B-B14F-4D97-AF65-F5344CB8AC3E}">
        <p14:creationId xmlns:p14="http://schemas.microsoft.com/office/powerpoint/2010/main" val="208202149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ntenu ">
    <p:spTree>
      <p:nvGrpSpPr>
        <p:cNvPr id="1" name=""/>
        <p:cNvGrpSpPr/>
        <p:nvPr/>
      </p:nvGrpSpPr>
      <p:grpSpPr>
        <a:xfrm>
          <a:off x="0" y="0"/>
          <a:ext cx="0" cy="0"/>
          <a:chOff x="0" y="0"/>
          <a:chExt cx="0" cy="0"/>
        </a:xfrm>
      </p:grpSpPr>
      <p:cxnSp>
        <p:nvCxnSpPr>
          <p:cNvPr id="22" name="Connecteur droit 21"/>
          <p:cNvCxnSpPr/>
          <p:nvPr userDrawn="1"/>
        </p:nvCxnSpPr>
        <p:spPr bwMode="auto">
          <a:xfrm flipH="1">
            <a:off x="251520" y="620688"/>
            <a:ext cx="8568952" cy="0"/>
          </a:xfrm>
          <a:prstGeom prst="line">
            <a:avLst/>
          </a:prstGeom>
          <a:solidFill>
            <a:schemeClr val="accent1"/>
          </a:solidFill>
          <a:ln w="9525" cap="flat" cmpd="sng" algn="ctr">
            <a:solidFill>
              <a:schemeClr val="accent5">
                <a:lumMod val="75000"/>
              </a:schemeClr>
            </a:solidFill>
            <a:prstDash val="solid"/>
            <a:round/>
            <a:headEnd type="none" w="med" len="med"/>
            <a:tailEnd type="none" w="med" len="med"/>
          </a:ln>
          <a:effectLst/>
        </p:spPr>
      </p:cxnSp>
      <p:sp>
        <p:nvSpPr>
          <p:cNvPr id="20" name="Espace réservé du texte 21"/>
          <p:cNvSpPr>
            <a:spLocks noGrp="1"/>
          </p:cNvSpPr>
          <p:nvPr>
            <p:ph type="body" sz="quarter" idx="21" hasCustomPrompt="1"/>
          </p:nvPr>
        </p:nvSpPr>
        <p:spPr>
          <a:xfrm>
            <a:off x="683568" y="1196752"/>
            <a:ext cx="7632848" cy="4392488"/>
          </a:xfrm>
          <a:prstGeom prst="rect">
            <a:avLst/>
          </a:prstGeom>
        </p:spPr>
        <p:txBody>
          <a:bodyPr/>
          <a:lstStyle>
            <a:lvl1pPr marL="0" marR="0" indent="0" algn="l" defTabSz="914400" rtl="0" eaLnBrk="1" fontAlgn="base" latinLnBrk="0" hangingPunct="1">
              <a:lnSpc>
                <a:spcPct val="100000"/>
              </a:lnSpc>
              <a:spcBef>
                <a:spcPts val="600"/>
              </a:spcBef>
              <a:spcAft>
                <a:spcPct val="0"/>
              </a:spcAft>
              <a:buClr>
                <a:schemeClr val="accent5">
                  <a:lumMod val="75000"/>
                </a:schemeClr>
              </a:buClr>
              <a:buSzTx/>
              <a:buFont typeface="Wingdings" panose="05000000000000000000" pitchFamily="2" charset="2"/>
              <a:buNone/>
              <a:tabLst/>
              <a:defRPr sz="1400" baseline="0">
                <a:solidFill>
                  <a:srgbClr val="00467A"/>
                </a:solidFill>
                <a:latin typeface="Calibri" panose="020F0502020204030204" pitchFamily="34" charset="0"/>
              </a:defRPr>
            </a:lvl1pPr>
          </a:lstStyle>
          <a:p>
            <a:pPr lvl="0"/>
            <a:r>
              <a:rPr lang="fr-FR" smtClean="0"/>
              <a:t>Texte</a:t>
            </a:r>
          </a:p>
        </p:txBody>
      </p:sp>
      <p:sp>
        <p:nvSpPr>
          <p:cNvPr id="12" name="Espace réservé du texte 15"/>
          <p:cNvSpPr>
            <a:spLocks noGrp="1"/>
          </p:cNvSpPr>
          <p:nvPr>
            <p:ph type="body" sz="quarter" idx="17" hasCustomPrompt="1"/>
          </p:nvPr>
        </p:nvSpPr>
        <p:spPr>
          <a:xfrm>
            <a:off x="179512" y="260648"/>
            <a:ext cx="8640960" cy="252000"/>
          </a:xfrm>
          <a:prstGeom prst="rect">
            <a:avLst/>
          </a:prstGeom>
        </p:spPr>
        <p:txBody>
          <a:bodyPr anchor="ctr" anchorCtr="0"/>
          <a:lstStyle>
            <a:lvl1pPr marL="0">
              <a:spcBef>
                <a:spcPts val="0"/>
              </a:spcBef>
              <a:buNone/>
              <a:defRPr sz="2400" b="1" i="0" cap="none" baseline="0">
                <a:solidFill>
                  <a:srgbClr val="00467A"/>
                </a:solidFill>
                <a:latin typeface="Calibri" panose="020F0502020204030204" pitchFamily="34" charset="0"/>
              </a:defRPr>
            </a:lvl1pPr>
            <a:lvl2pPr>
              <a:defRPr b="1" i="1">
                <a:solidFill>
                  <a:srgbClr val="00467A"/>
                </a:solidFill>
                <a:latin typeface="Century Gothic" pitchFamily="34" charset="0"/>
              </a:defRPr>
            </a:lvl2pPr>
            <a:lvl3pPr>
              <a:defRPr b="1" i="1">
                <a:solidFill>
                  <a:srgbClr val="00467A"/>
                </a:solidFill>
                <a:latin typeface="Century Gothic" pitchFamily="34" charset="0"/>
              </a:defRPr>
            </a:lvl3pPr>
            <a:lvl4pPr>
              <a:defRPr b="1" i="1">
                <a:solidFill>
                  <a:srgbClr val="00467A"/>
                </a:solidFill>
                <a:latin typeface="Century Gothic" pitchFamily="34" charset="0"/>
              </a:defRPr>
            </a:lvl4pPr>
            <a:lvl5pPr>
              <a:defRPr b="1" i="1">
                <a:solidFill>
                  <a:srgbClr val="00467A"/>
                </a:solidFill>
                <a:latin typeface="Century Gothic" pitchFamily="34" charset="0"/>
              </a:defRPr>
            </a:lvl5pPr>
          </a:lstStyle>
          <a:p>
            <a:pPr lvl="0"/>
            <a:r>
              <a:rPr lang="fr-FR" smtClean="0"/>
              <a:t>Titre de la diapositive</a:t>
            </a:r>
            <a:endParaRPr lang="fr-FR" dirty="0" smtClean="0"/>
          </a:p>
        </p:txBody>
      </p:sp>
      <p:sp>
        <p:nvSpPr>
          <p:cNvPr id="14" name="Text Box 5"/>
          <p:cNvSpPr txBox="1">
            <a:spLocks noChangeArrowheads="1"/>
          </p:cNvSpPr>
          <p:nvPr userDrawn="1"/>
        </p:nvSpPr>
        <p:spPr bwMode="auto">
          <a:xfrm>
            <a:off x="4499992" y="6582544"/>
            <a:ext cx="2520280" cy="230832"/>
          </a:xfrm>
          <a:prstGeom prst="rect">
            <a:avLst/>
          </a:prstGeom>
          <a:noFill/>
          <a:ln w="9525">
            <a:noFill/>
            <a:miter lim="800000"/>
            <a:headEnd/>
            <a:tailEnd/>
          </a:ln>
          <a:effectLst/>
        </p:spPr>
        <p:txBody>
          <a:bodyPr wrap="square">
            <a:spAutoFit/>
          </a:bodyPr>
          <a:lstStyle/>
          <a:p>
            <a:pPr>
              <a:spcBef>
                <a:spcPct val="50000"/>
              </a:spcBef>
              <a:defRPr/>
            </a:pPr>
            <a:r>
              <a:rPr lang="fr-FR" sz="900" cap="all" baseline="0" dirty="0">
                <a:solidFill>
                  <a:srgbClr val="00467A"/>
                </a:solidFill>
                <a:latin typeface="Calibri" panose="020F0502020204030204" pitchFamily="34" charset="0"/>
              </a:rPr>
              <a:t>Direction </a:t>
            </a:r>
            <a:r>
              <a:rPr lang="fr-FR" sz="900" cap="all" baseline="0">
                <a:solidFill>
                  <a:srgbClr val="00467A"/>
                </a:solidFill>
                <a:latin typeface="Calibri" panose="020F0502020204030204" pitchFamily="34" charset="0"/>
              </a:rPr>
              <a:t>des </a:t>
            </a:r>
            <a:r>
              <a:rPr lang="fr-FR" sz="900" cap="all" baseline="0" smtClean="0">
                <a:solidFill>
                  <a:srgbClr val="00467A"/>
                </a:solidFill>
                <a:latin typeface="Calibri" panose="020F0502020204030204" pitchFamily="34" charset="0"/>
              </a:rPr>
              <a:t>ressources humaines</a:t>
            </a:r>
            <a:endParaRPr lang="fr-FR" sz="900" cap="all" baseline="0" dirty="0">
              <a:solidFill>
                <a:srgbClr val="00467A"/>
              </a:solidFill>
              <a:latin typeface="Calibri" panose="020F0502020204030204" pitchFamily="34" charset="0"/>
            </a:endParaRPr>
          </a:p>
        </p:txBody>
      </p:sp>
      <p:cxnSp>
        <p:nvCxnSpPr>
          <p:cNvPr id="15" name="Connecteur droit 14"/>
          <p:cNvCxnSpPr/>
          <p:nvPr userDrawn="1"/>
        </p:nvCxnSpPr>
        <p:spPr bwMode="auto">
          <a:xfrm flipH="1">
            <a:off x="251520" y="6582544"/>
            <a:ext cx="6336704" cy="0"/>
          </a:xfrm>
          <a:prstGeom prst="line">
            <a:avLst/>
          </a:prstGeom>
          <a:solidFill>
            <a:schemeClr val="accent1"/>
          </a:solidFill>
          <a:ln w="9525" cap="flat" cmpd="sng" algn="ctr">
            <a:solidFill>
              <a:srgbClr val="00467A"/>
            </a:solidFill>
            <a:prstDash val="solid"/>
            <a:round/>
            <a:headEnd type="none" w="med" len="med"/>
            <a:tailEnd type="none" w="med" len="med"/>
          </a:ln>
          <a:effectLst/>
        </p:spPr>
      </p:cxnSp>
      <p:sp>
        <p:nvSpPr>
          <p:cNvPr id="17" name="Rectangle 6"/>
          <p:cNvSpPr txBox="1">
            <a:spLocks noChangeArrowheads="1"/>
          </p:cNvSpPr>
          <p:nvPr userDrawn="1"/>
        </p:nvSpPr>
        <p:spPr>
          <a:xfrm>
            <a:off x="179512" y="6582544"/>
            <a:ext cx="894853" cy="215602"/>
          </a:xfrm>
          <a:prstGeom prst="rect">
            <a:avLst/>
          </a:prstGeom>
          <a:ln/>
        </p:spPr>
        <p:txBody>
          <a:bodyPr/>
          <a:lstStyle>
            <a:defPPr>
              <a:defRPr lang="fr-FR"/>
            </a:defPPr>
            <a:lvl1pPr algn="r" rtl="0" fontAlgn="base">
              <a:spcBef>
                <a:spcPct val="0"/>
              </a:spcBef>
              <a:spcAft>
                <a:spcPct val="0"/>
              </a:spcAft>
              <a:defRPr sz="1400" b="1" kern="1200" baseline="0">
                <a:solidFill>
                  <a:srgbClr val="00467A"/>
                </a:solidFill>
                <a:latin typeface="Trebuchet MS" panose="020B0603020202020204" pitchFamily="34"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pPr algn="l">
              <a:defRPr/>
            </a:pPr>
            <a:fld id="{38EF2B9F-F29B-45BF-9C2B-4B5EE8821F67}" type="slidenum">
              <a:rPr lang="fr-FR" sz="900" cap="all" baseline="0" smtClean="0">
                <a:latin typeface="Calibri" panose="020F0502020204030204" pitchFamily="34" charset="0"/>
              </a:rPr>
              <a:pPr algn="l">
                <a:defRPr/>
              </a:pPr>
              <a:t>‹N°›</a:t>
            </a:fld>
            <a:endParaRPr lang="fr-FR" sz="900" cap="all" baseline="0" dirty="0">
              <a:latin typeface="Calibri" panose="020F0502020204030204" pitchFamily="34" charset="0"/>
            </a:endParaRPr>
          </a:p>
        </p:txBody>
      </p:sp>
      <p:pic>
        <p:nvPicPr>
          <p:cNvPr id="18" name="Image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04248" y="6021288"/>
            <a:ext cx="1663876" cy="800100"/>
          </a:xfrm>
          <a:prstGeom prst="rect">
            <a:avLst/>
          </a:prstGeom>
        </p:spPr>
      </p:pic>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sposition personnalisée 01">
    <p:spTree>
      <p:nvGrpSpPr>
        <p:cNvPr id="1" name=""/>
        <p:cNvGrpSpPr/>
        <p:nvPr/>
      </p:nvGrpSpPr>
      <p:grpSpPr>
        <a:xfrm>
          <a:off x="0" y="0"/>
          <a:ext cx="0" cy="0"/>
          <a:chOff x="0" y="0"/>
          <a:chExt cx="0" cy="0"/>
        </a:xfrm>
      </p:grpSpPr>
      <p:cxnSp>
        <p:nvCxnSpPr>
          <p:cNvPr id="3" name="Connecteur droit 2"/>
          <p:cNvCxnSpPr/>
          <p:nvPr userDrawn="1"/>
        </p:nvCxnSpPr>
        <p:spPr bwMode="auto">
          <a:xfrm flipH="1">
            <a:off x="251520" y="620688"/>
            <a:ext cx="8568952" cy="0"/>
          </a:xfrm>
          <a:prstGeom prst="line">
            <a:avLst/>
          </a:prstGeom>
          <a:solidFill>
            <a:schemeClr val="accent1"/>
          </a:solidFill>
          <a:ln w="9525" cap="flat" cmpd="sng" algn="ctr">
            <a:solidFill>
              <a:schemeClr val="accent5">
                <a:lumMod val="75000"/>
              </a:schemeClr>
            </a:solidFill>
            <a:prstDash val="solid"/>
            <a:round/>
            <a:headEnd type="none" w="med" len="med"/>
            <a:tailEnd type="none" w="med" len="med"/>
          </a:ln>
          <a:effectLst/>
        </p:spPr>
      </p:cxnSp>
      <p:sp>
        <p:nvSpPr>
          <p:cNvPr id="4" name="Espace réservé du texte 15"/>
          <p:cNvSpPr>
            <a:spLocks noGrp="1"/>
          </p:cNvSpPr>
          <p:nvPr>
            <p:ph type="body" sz="quarter" idx="17" hasCustomPrompt="1"/>
          </p:nvPr>
        </p:nvSpPr>
        <p:spPr>
          <a:xfrm>
            <a:off x="179512" y="260648"/>
            <a:ext cx="8640960" cy="252000"/>
          </a:xfrm>
          <a:prstGeom prst="rect">
            <a:avLst/>
          </a:prstGeom>
        </p:spPr>
        <p:txBody>
          <a:bodyPr anchor="ctr" anchorCtr="0"/>
          <a:lstStyle>
            <a:lvl1pPr marL="0">
              <a:spcBef>
                <a:spcPts val="0"/>
              </a:spcBef>
              <a:buNone/>
              <a:defRPr sz="2400" b="1" i="0" cap="none" baseline="0">
                <a:solidFill>
                  <a:srgbClr val="00467A"/>
                </a:solidFill>
                <a:latin typeface="Calibri" panose="020F0502020204030204" pitchFamily="34" charset="0"/>
              </a:defRPr>
            </a:lvl1pPr>
            <a:lvl2pPr>
              <a:defRPr b="1" i="1">
                <a:solidFill>
                  <a:srgbClr val="00467A"/>
                </a:solidFill>
                <a:latin typeface="Century Gothic" pitchFamily="34" charset="0"/>
              </a:defRPr>
            </a:lvl2pPr>
            <a:lvl3pPr>
              <a:defRPr b="1" i="1">
                <a:solidFill>
                  <a:srgbClr val="00467A"/>
                </a:solidFill>
                <a:latin typeface="Century Gothic" pitchFamily="34" charset="0"/>
              </a:defRPr>
            </a:lvl3pPr>
            <a:lvl4pPr>
              <a:defRPr b="1" i="1">
                <a:solidFill>
                  <a:srgbClr val="00467A"/>
                </a:solidFill>
                <a:latin typeface="Century Gothic" pitchFamily="34" charset="0"/>
              </a:defRPr>
            </a:lvl4pPr>
            <a:lvl5pPr>
              <a:defRPr b="1" i="1">
                <a:solidFill>
                  <a:srgbClr val="00467A"/>
                </a:solidFill>
                <a:latin typeface="Century Gothic" pitchFamily="34" charset="0"/>
              </a:defRPr>
            </a:lvl5pPr>
          </a:lstStyle>
          <a:p>
            <a:pPr lvl="0"/>
            <a:r>
              <a:rPr lang="fr-FR" smtClean="0"/>
              <a:t>Titre de la diapositive</a:t>
            </a:r>
            <a:endParaRPr lang="fr-FR" dirty="0" smtClean="0"/>
          </a:p>
        </p:txBody>
      </p:sp>
      <p:sp>
        <p:nvSpPr>
          <p:cNvPr id="5" name="Text Box 5"/>
          <p:cNvSpPr txBox="1">
            <a:spLocks noChangeArrowheads="1"/>
          </p:cNvSpPr>
          <p:nvPr userDrawn="1"/>
        </p:nvSpPr>
        <p:spPr bwMode="auto">
          <a:xfrm>
            <a:off x="4499992" y="6582544"/>
            <a:ext cx="2520280" cy="230832"/>
          </a:xfrm>
          <a:prstGeom prst="rect">
            <a:avLst/>
          </a:prstGeom>
          <a:noFill/>
          <a:ln w="9525">
            <a:noFill/>
            <a:miter lim="800000"/>
            <a:headEnd/>
            <a:tailEnd/>
          </a:ln>
          <a:effectLst/>
        </p:spPr>
        <p:txBody>
          <a:bodyPr wrap="square">
            <a:spAutoFit/>
          </a:bodyPr>
          <a:lstStyle/>
          <a:p>
            <a:pPr>
              <a:spcBef>
                <a:spcPct val="50000"/>
              </a:spcBef>
              <a:defRPr/>
            </a:pPr>
            <a:r>
              <a:rPr lang="fr-FR" sz="900" cap="all" baseline="0" dirty="0">
                <a:solidFill>
                  <a:srgbClr val="00467A"/>
                </a:solidFill>
                <a:latin typeface="Calibri" panose="020F0502020204030204" pitchFamily="34" charset="0"/>
              </a:rPr>
              <a:t>Direction </a:t>
            </a:r>
            <a:r>
              <a:rPr lang="fr-FR" sz="900" cap="all" baseline="0">
                <a:solidFill>
                  <a:srgbClr val="00467A"/>
                </a:solidFill>
                <a:latin typeface="Calibri" panose="020F0502020204030204" pitchFamily="34" charset="0"/>
              </a:rPr>
              <a:t>des </a:t>
            </a:r>
            <a:r>
              <a:rPr lang="fr-FR" sz="900" cap="all" baseline="0" smtClean="0">
                <a:solidFill>
                  <a:srgbClr val="00467A"/>
                </a:solidFill>
                <a:latin typeface="Calibri" panose="020F0502020204030204" pitchFamily="34" charset="0"/>
              </a:rPr>
              <a:t>ressources humaines</a:t>
            </a:r>
            <a:endParaRPr lang="fr-FR" sz="900" cap="all" baseline="0" dirty="0">
              <a:solidFill>
                <a:srgbClr val="00467A"/>
              </a:solidFill>
              <a:latin typeface="Calibri" panose="020F0502020204030204" pitchFamily="34" charset="0"/>
            </a:endParaRPr>
          </a:p>
        </p:txBody>
      </p:sp>
      <p:cxnSp>
        <p:nvCxnSpPr>
          <p:cNvPr id="6" name="Connecteur droit 5"/>
          <p:cNvCxnSpPr/>
          <p:nvPr userDrawn="1"/>
        </p:nvCxnSpPr>
        <p:spPr bwMode="auto">
          <a:xfrm flipH="1">
            <a:off x="251520" y="6582544"/>
            <a:ext cx="6336704" cy="0"/>
          </a:xfrm>
          <a:prstGeom prst="line">
            <a:avLst/>
          </a:prstGeom>
          <a:solidFill>
            <a:schemeClr val="accent1"/>
          </a:solidFill>
          <a:ln w="9525" cap="flat" cmpd="sng" algn="ctr">
            <a:solidFill>
              <a:srgbClr val="00467A"/>
            </a:solidFill>
            <a:prstDash val="solid"/>
            <a:round/>
            <a:headEnd type="none" w="med" len="med"/>
            <a:tailEnd type="none" w="med" len="med"/>
          </a:ln>
          <a:effectLst/>
        </p:spPr>
      </p:cxnSp>
      <p:sp>
        <p:nvSpPr>
          <p:cNvPr id="7" name="Rectangle 6"/>
          <p:cNvSpPr txBox="1">
            <a:spLocks noChangeArrowheads="1"/>
          </p:cNvSpPr>
          <p:nvPr userDrawn="1"/>
        </p:nvSpPr>
        <p:spPr>
          <a:xfrm>
            <a:off x="179512" y="6582544"/>
            <a:ext cx="894853" cy="215602"/>
          </a:xfrm>
          <a:prstGeom prst="rect">
            <a:avLst/>
          </a:prstGeom>
          <a:ln/>
        </p:spPr>
        <p:txBody>
          <a:bodyPr/>
          <a:lstStyle>
            <a:defPPr>
              <a:defRPr lang="fr-FR"/>
            </a:defPPr>
            <a:lvl1pPr algn="r" rtl="0" fontAlgn="base">
              <a:spcBef>
                <a:spcPct val="0"/>
              </a:spcBef>
              <a:spcAft>
                <a:spcPct val="0"/>
              </a:spcAft>
              <a:defRPr sz="1400" b="1" kern="1200" baseline="0">
                <a:solidFill>
                  <a:srgbClr val="00467A"/>
                </a:solidFill>
                <a:latin typeface="Trebuchet MS" panose="020B0603020202020204" pitchFamily="34"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pPr algn="l">
              <a:defRPr/>
            </a:pPr>
            <a:fld id="{38EF2B9F-F29B-45BF-9C2B-4B5EE8821F67}" type="slidenum">
              <a:rPr lang="fr-FR" sz="900" cap="all" baseline="0" smtClean="0">
                <a:latin typeface="Calibri" panose="020F0502020204030204" pitchFamily="34" charset="0"/>
              </a:rPr>
              <a:pPr algn="l">
                <a:defRPr/>
              </a:pPr>
              <a:t>‹N°›</a:t>
            </a:fld>
            <a:endParaRPr lang="fr-FR" sz="900" cap="all" baseline="0" dirty="0">
              <a:latin typeface="Calibri" panose="020F0502020204030204" pitchFamily="34" charset="0"/>
            </a:endParaRPr>
          </a:p>
        </p:txBody>
      </p:sp>
      <p:pic>
        <p:nvPicPr>
          <p:cNvPr id="8" name="Imag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04248" y="6021288"/>
            <a:ext cx="1663876" cy="800100"/>
          </a:xfrm>
          <a:prstGeom prst="rect">
            <a:avLst/>
          </a:prstGeom>
        </p:spPr>
      </p:pic>
      <p:sp>
        <p:nvSpPr>
          <p:cNvPr id="9" name="ZoneTexte 8"/>
          <p:cNvSpPr txBox="1"/>
          <p:nvPr userDrawn="1"/>
        </p:nvSpPr>
        <p:spPr>
          <a:xfrm>
            <a:off x="827584" y="1556792"/>
            <a:ext cx="3024336" cy="338554"/>
          </a:xfrm>
          <a:prstGeom prst="rect">
            <a:avLst/>
          </a:prstGeom>
          <a:noFill/>
        </p:spPr>
        <p:txBody>
          <a:bodyPr wrap="square" rtlCol="0">
            <a:sp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fr-FR" sz="1600" b="1" dirty="0" smtClean="0">
                <a:solidFill>
                  <a:srgbClr val="00467A"/>
                </a:solidFill>
                <a:latin typeface="Calibri" panose="020F0502020204030204" pitchFamily="34" charset="0"/>
              </a:rPr>
              <a:t>Titre</a:t>
            </a:r>
            <a:endParaRPr lang="fr-FR" sz="1600" b="1" baseline="0" dirty="0" smtClean="0">
              <a:solidFill>
                <a:srgbClr val="00467A"/>
              </a:solidFill>
              <a:latin typeface="Calibri" panose="020F0502020204030204" pitchFamily="34" charset="0"/>
            </a:endParaRPr>
          </a:p>
        </p:txBody>
      </p:sp>
      <p:cxnSp>
        <p:nvCxnSpPr>
          <p:cNvPr id="10" name="Connecteur droit 9"/>
          <p:cNvCxnSpPr/>
          <p:nvPr userDrawn="1"/>
        </p:nvCxnSpPr>
        <p:spPr bwMode="auto">
          <a:xfrm>
            <a:off x="827584" y="1939335"/>
            <a:ext cx="3024336" cy="0"/>
          </a:xfrm>
          <a:prstGeom prst="line">
            <a:avLst/>
          </a:prstGeom>
          <a:solidFill>
            <a:schemeClr val="accent1"/>
          </a:solidFill>
          <a:ln w="9525" cap="flat" cmpd="sng" algn="ctr">
            <a:solidFill>
              <a:schemeClr val="accent1">
                <a:lumMod val="75000"/>
              </a:schemeClr>
            </a:solidFill>
            <a:prstDash val="solid"/>
            <a:round/>
            <a:headEnd type="none" w="med" len="med"/>
            <a:tailEnd type="none" w="med" len="med"/>
          </a:ln>
          <a:effectLst/>
        </p:spPr>
      </p:cxnSp>
      <p:sp>
        <p:nvSpPr>
          <p:cNvPr id="11" name="ZoneTexte 10"/>
          <p:cNvSpPr txBox="1"/>
          <p:nvPr userDrawn="1"/>
        </p:nvSpPr>
        <p:spPr>
          <a:xfrm>
            <a:off x="827584" y="2063606"/>
            <a:ext cx="3024336" cy="1169551"/>
          </a:xfrm>
          <a:prstGeom prst="rect">
            <a:avLst/>
          </a:prstGeom>
          <a:noFill/>
        </p:spPr>
        <p:txBody>
          <a:bodyPr wrap="square" rtlCol="0">
            <a:spAutoFit/>
          </a:bodyPr>
          <a:lstStyle/>
          <a:p>
            <a:pPr marL="285750" marR="0" indent="-285750"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r>
              <a:rPr lang="fr-FR" sz="1400" dirty="0" smtClean="0">
                <a:solidFill>
                  <a:srgbClr val="00467A"/>
                </a:solidFill>
                <a:latin typeface="Calibri" panose="020F0502020204030204" pitchFamily="34" charset="0"/>
              </a:rPr>
              <a:t>Texte</a:t>
            </a:r>
          </a:p>
          <a:p>
            <a:pPr marL="285750" marR="0" indent="-285750"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endParaRPr lang="fr-FR" sz="1400" dirty="0" smtClean="0">
              <a:solidFill>
                <a:srgbClr val="00467A"/>
              </a:solidFill>
              <a:latin typeface="Calibri" panose="020F0502020204030204" pitchFamily="34" charset="0"/>
            </a:endParaRPr>
          </a:p>
          <a:p>
            <a:pPr marL="285750" marR="0" indent="-285750"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r>
              <a:rPr lang="fr-FR" sz="1400" baseline="0" dirty="0" smtClean="0">
                <a:solidFill>
                  <a:srgbClr val="00467A"/>
                </a:solidFill>
                <a:latin typeface="Calibri" panose="020F0502020204030204" pitchFamily="34" charset="0"/>
              </a:rPr>
              <a:t>Texte</a:t>
            </a:r>
          </a:p>
          <a:p>
            <a:pPr marL="285750" marR="0" indent="-285750"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endParaRPr lang="fr-FR" sz="1400" baseline="0" dirty="0" smtClean="0">
              <a:solidFill>
                <a:srgbClr val="00467A"/>
              </a:solidFill>
              <a:latin typeface="Calibri" panose="020F0502020204030204" pitchFamily="34" charset="0"/>
            </a:endParaRPr>
          </a:p>
          <a:p>
            <a:pPr marL="285750" marR="0" indent="-285750"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r>
              <a:rPr lang="fr-FR" sz="1400" dirty="0" smtClean="0">
                <a:solidFill>
                  <a:srgbClr val="00467A"/>
                </a:solidFill>
                <a:latin typeface="Calibri" panose="020F0502020204030204" pitchFamily="34" charset="0"/>
              </a:rPr>
              <a:t>Texte</a:t>
            </a:r>
            <a:endParaRPr lang="fr-FR" sz="1400" baseline="0" dirty="0" smtClean="0">
              <a:solidFill>
                <a:srgbClr val="00467A"/>
              </a:solidFill>
              <a:latin typeface="Calibri" panose="020F0502020204030204" pitchFamily="34" charset="0"/>
            </a:endParaRPr>
          </a:p>
        </p:txBody>
      </p:sp>
      <p:sp>
        <p:nvSpPr>
          <p:cNvPr id="12" name="ZoneTexte 11"/>
          <p:cNvSpPr txBox="1"/>
          <p:nvPr userDrawn="1"/>
        </p:nvSpPr>
        <p:spPr>
          <a:xfrm>
            <a:off x="5148064" y="1600781"/>
            <a:ext cx="3024336" cy="338554"/>
          </a:xfrm>
          <a:prstGeom prst="rect">
            <a:avLst/>
          </a:prstGeom>
          <a:noFill/>
        </p:spPr>
        <p:txBody>
          <a:bodyPr wrap="square" rtlCol="0">
            <a:sp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fr-FR" sz="1600" b="1" dirty="0" smtClean="0">
                <a:solidFill>
                  <a:srgbClr val="00467A"/>
                </a:solidFill>
                <a:latin typeface="Calibri" panose="020F0502020204030204" pitchFamily="34" charset="0"/>
              </a:rPr>
              <a:t>Titre</a:t>
            </a:r>
            <a:endParaRPr lang="fr-FR" sz="1600" b="1" baseline="0" dirty="0" smtClean="0">
              <a:solidFill>
                <a:srgbClr val="00467A"/>
              </a:solidFill>
              <a:latin typeface="Calibri" panose="020F0502020204030204" pitchFamily="34" charset="0"/>
            </a:endParaRPr>
          </a:p>
        </p:txBody>
      </p:sp>
      <p:cxnSp>
        <p:nvCxnSpPr>
          <p:cNvPr id="13" name="Connecteur droit 12"/>
          <p:cNvCxnSpPr/>
          <p:nvPr userDrawn="1"/>
        </p:nvCxnSpPr>
        <p:spPr bwMode="auto">
          <a:xfrm>
            <a:off x="5148064" y="1983324"/>
            <a:ext cx="3024336" cy="0"/>
          </a:xfrm>
          <a:prstGeom prst="line">
            <a:avLst/>
          </a:prstGeom>
          <a:solidFill>
            <a:schemeClr val="accent1"/>
          </a:solidFill>
          <a:ln w="9525" cap="flat" cmpd="sng" algn="ctr">
            <a:solidFill>
              <a:schemeClr val="accent1">
                <a:lumMod val="75000"/>
              </a:schemeClr>
            </a:solidFill>
            <a:prstDash val="solid"/>
            <a:round/>
            <a:headEnd type="none" w="med" len="med"/>
            <a:tailEnd type="none" w="med" len="med"/>
          </a:ln>
          <a:effectLst/>
        </p:spPr>
      </p:cxnSp>
      <p:sp>
        <p:nvSpPr>
          <p:cNvPr id="14" name="ZoneTexte 13"/>
          <p:cNvSpPr txBox="1"/>
          <p:nvPr userDrawn="1"/>
        </p:nvSpPr>
        <p:spPr>
          <a:xfrm>
            <a:off x="5148064" y="2063606"/>
            <a:ext cx="3024336" cy="1169551"/>
          </a:xfrm>
          <a:prstGeom prst="rect">
            <a:avLst/>
          </a:prstGeom>
          <a:noFill/>
        </p:spPr>
        <p:txBody>
          <a:bodyPr wrap="square" rtlCol="0">
            <a:spAutoFit/>
          </a:bodyPr>
          <a:lstStyle/>
          <a:p>
            <a:pPr marL="285750" marR="0" indent="-285750"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r>
              <a:rPr lang="fr-FR" sz="1400" dirty="0" smtClean="0">
                <a:solidFill>
                  <a:srgbClr val="00467A"/>
                </a:solidFill>
                <a:latin typeface="Calibri" panose="020F0502020204030204" pitchFamily="34" charset="0"/>
              </a:rPr>
              <a:t>Texte</a:t>
            </a:r>
          </a:p>
          <a:p>
            <a:pPr marL="285750" marR="0" indent="-285750"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endParaRPr lang="fr-FR" sz="1400" dirty="0" smtClean="0">
              <a:solidFill>
                <a:srgbClr val="00467A"/>
              </a:solidFill>
              <a:latin typeface="Calibri" panose="020F0502020204030204" pitchFamily="34" charset="0"/>
            </a:endParaRPr>
          </a:p>
          <a:p>
            <a:pPr marL="285750" marR="0" indent="-285750"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r>
              <a:rPr lang="fr-FR" sz="1400" baseline="0" dirty="0" smtClean="0">
                <a:solidFill>
                  <a:srgbClr val="00467A"/>
                </a:solidFill>
                <a:latin typeface="Calibri" panose="020F0502020204030204" pitchFamily="34" charset="0"/>
              </a:rPr>
              <a:t>Texte</a:t>
            </a:r>
          </a:p>
          <a:p>
            <a:pPr marL="285750" marR="0" indent="-285750"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endParaRPr lang="fr-FR" sz="1400" baseline="0" dirty="0" smtClean="0">
              <a:solidFill>
                <a:srgbClr val="00467A"/>
              </a:solidFill>
              <a:latin typeface="Calibri" panose="020F0502020204030204" pitchFamily="34" charset="0"/>
            </a:endParaRPr>
          </a:p>
          <a:p>
            <a:pPr marL="285750" marR="0" indent="-285750"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r>
              <a:rPr lang="fr-FR" sz="1400" dirty="0" smtClean="0">
                <a:solidFill>
                  <a:srgbClr val="00467A"/>
                </a:solidFill>
                <a:latin typeface="Calibri" panose="020F0502020204030204" pitchFamily="34" charset="0"/>
              </a:rPr>
              <a:t>Texte</a:t>
            </a:r>
            <a:endParaRPr lang="fr-FR" sz="1400" baseline="0" dirty="0" smtClean="0">
              <a:solidFill>
                <a:srgbClr val="00467A"/>
              </a:solidFill>
              <a:latin typeface="Calibri" panose="020F0502020204030204" pitchFamily="34" charset="0"/>
            </a:endParaRPr>
          </a:p>
        </p:txBody>
      </p:sp>
      <p:sp>
        <p:nvSpPr>
          <p:cNvPr id="15" name="Rectangle à coins arrondis 14"/>
          <p:cNvSpPr/>
          <p:nvPr userDrawn="1"/>
        </p:nvSpPr>
        <p:spPr bwMode="auto">
          <a:xfrm>
            <a:off x="1259632" y="5157192"/>
            <a:ext cx="6264696" cy="720080"/>
          </a:xfrm>
          <a:prstGeom prst="round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dirty="0" smtClean="0">
                <a:ln>
                  <a:noFill/>
                </a:ln>
                <a:solidFill>
                  <a:srgbClr val="00467A"/>
                </a:solidFill>
                <a:effectLst/>
                <a:latin typeface="Calibri" panose="020F0502020204030204" pitchFamily="34" charset="0"/>
              </a:rPr>
              <a:t>Message principal</a:t>
            </a:r>
            <a:endParaRPr kumimoji="0" lang="fr-FR" sz="1600" b="1" i="0" u="none" strike="noStrike" cap="none" normalizeH="0" baseline="0" dirty="0" smtClean="0">
              <a:ln>
                <a:noFill/>
              </a:ln>
              <a:solidFill>
                <a:srgbClr val="00467A"/>
              </a:solidFill>
              <a:effectLst/>
              <a:latin typeface="Calibri" panose="020F0502020204030204" pitchFamily="34" charset="0"/>
            </a:endParaRPr>
          </a:p>
        </p:txBody>
      </p:sp>
    </p:spTree>
    <p:extLst>
      <p:ext uri="{BB962C8B-B14F-4D97-AF65-F5344CB8AC3E}">
        <p14:creationId xmlns:p14="http://schemas.microsoft.com/office/powerpoint/2010/main" val="321109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Disposition personnalisée 02">
    <p:spTree>
      <p:nvGrpSpPr>
        <p:cNvPr id="1" name=""/>
        <p:cNvGrpSpPr/>
        <p:nvPr/>
      </p:nvGrpSpPr>
      <p:grpSpPr>
        <a:xfrm>
          <a:off x="0" y="0"/>
          <a:ext cx="0" cy="0"/>
          <a:chOff x="0" y="0"/>
          <a:chExt cx="0" cy="0"/>
        </a:xfrm>
      </p:grpSpPr>
      <p:cxnSp>
        <p:nvCxnSpPr>
          <p:cNvPr id="3" name="Connecteur droit 2"/>
          <p:cNvCxnSpPr/>
          <p:nvPr userDrawn="1"/>
        </p:nvCxnSpPr>
        <p:spPr bwMode="auto">
          <a:xfrm flipH="1">
            <a:off x="251520" y="620688"/>
            <a:ext cx="8568952" cy="0"/>
          </a:xfrm>
          <a:prstGeom prst="line">
            <a:avLst/>
          </a:prstGeom>
          <a:solidFill>
            <a:schemeClr val="accent1"/>
          </a:solidFill>
          <a:ln w="9525" cap="flat" cmpd="sng" algn="ctr">
            <a:solidFill>
              <a:schemeClr val="accent5">
                <a:lumMod val="75000"/>
              </a:schemeClr>
            </a:solidFill>
            <a:prstDash val="solid"/>
            <a:round/>
            <a:headEnd type="none" w="med" len="med"/>
            <a:tailEnd type="none" w="med" len="med"/>
          </a:ln>
          <a:effectLst/>
        </p:spPr>
      </p:cxnSp>
      <p:sp>
        <p:nvSpPr>
          <p:cNvPr id="4" name="Espace réservé du texte 15"/>
          <p:cNvSpPr>
            <a:spLocks noGrp="1"/>
          </p:cNvSpPr>
          <p:nvPr>
            <p:ph type="body" sz="quarter" idx="17" hasCustomPrompt="1"/>
          </p:nvPr>
        </p:nvSpPr>
        <p:spPr>
          <a:xfrm>
            <a:off x="179512" y="260648"/>
            <a:ext cx="8640960" cy="252000"/>
          </a:xfrm>
          <a:prstGeom prst="rect">
            <a:avLst/>
          </a:prstGeom>
        </p:spPr>
        <p:txBody>
          <a:bodyPr anchor="ctr" anchorCtr="0"/>
          <a:lstStyle>
            <a:lvl1pPr marL="0">
              <a:spcBef>
                <a:spcPts val="0"/>
              </a:spcBef>
              <a:buNone/>
              <a:defRPr sz="2400" b="1" i="0" cap="none" baseline="0">
                <a:solidFill>
                  <a:srgbClr val="00467A"/>
                </a:solidFill>
                <a:latin typeface="Calibri" panose="020F0502020204030204" pitchFamily="34" charset="0"/>
              </a:defRPr>
            </a:lvl1pPr>
            <a:lvl2pPr>
              <a:defRPr b="1" i="1">
                <a:solidFill>
                  <a:srgbClr val="00467A"/>
                </a:solidFill>
                <a:latin typeface="Century Gothic" pitchFamily="34" charset="0"/>
              </a:defRPr>
            </a:lvl2pPr>
            <a:lvl3pPr>
              <a:defRPr b="1" i="1">
                <a:solidFill>
                  <a:srgbClr val="00467A"/>
                </a:solidFill>
                <a:latin typeface="Century Gothic" pitchFamily="34" charset="0"/>
              </a:defRPr>
            </a:lvl3pPr>
            <a:lvl4pPr>
              <a:defRPr b="1" i="1">
                <a:solidFill>
                  <a:srgbClr val="00467A"/>
                </a:solidFill>
                <a:latin typeface="Century Gothic" pitchFamily="34" charset="0"/>
              </a:defRPr>
            </a:lvl4pPr>
            <a:lvl5pPr>
              <a:defRPr b="1" i="1">
                <a:solidFill>
                  <a:srgbClr val="00467A"/>
                </a:solidFill>
                <a:latin typeface="Century Gothic" pitchFamily="34" charset="0"/>
              </a:defRPr>
            </a:lvl5pPr>
          </a:lstStyle>
          <a:p>
            <a:pPr lvl="0"/>
            <a:r>
              <a:rPr lang="fr-FR" smtClean="0"/>
              <a:t>Titre de la diapositive</a:t>
            </a:r>
            <a:endParaRPr lang="fr-FR" dirty="0" smtClean="0"/>
          </a:p>
        </p:txBody>
      </p:sp>
      <p:sp>
        <p:nvSpPr>
          <p:cNvPr id="5" name="Text Box 5"/>
          <p:cNvSpPr txBox="1">
            <a:spLocks noChangeArrowheads="1"/>
          </p:cNvSpPr>
          <p:nvPr userDrawn="1"/>
        </p:nvSpPr>
        <p:spPr bwMode="auto">
          <a:xfrm>
            <a:off x="4499992" y="6582544"/>
            <a:ext cx="2520280" cy="230832"/>
          </a:xfrm>
          <a:prstGeom prst="rect">
            <a:avLst/>
          </a:prstGeom>
          <a:noFill/>
          <a:ln w="9525">
            <a:noFill/>
            <a:miter lim="800000"/>
            <a:headEnd/>
            <a:tailEnd/>
          </a:ln>
          <a:effectLst/>
        </p:spPr>
        <p:txBody>
          <a:bodyPr wrap="square">
            <a:spAutoFit/>
          </a:bodyPr>
          <a:lstStyle/>
          <a:p>
            <a:pPr>
              <a:spcBef>
                <a:spcPct val="50000"/>
              </a:spcBef>
              <a:defRPr/>
            </a:pPr>
            <a:r>
              <a:rPr lang="fr-FR" sz="900" cap="all" baseline="0" dirty="0">
                <a:solidFill>
                  <a:srgbClr val="00467A"/>
                </a:solidFill>
                <a:latin typeface="Calibri" panose="020F0502020204030204" pitchFamily="34" charset="0"/>
              </a:rPr>
              <a:t>Direction </a:t>
            </a:r>
            <a:r>
              <a:rPr lang="fr-FR" sz="900" cap="all" baseline="0">
                <a:solidFill>
                  <a:srgbClr val="00467A"/>
                </a:solidFill>
                <a:latin typeface="Calibri" panose="020F0502020204030204" pitchFamily="34" charset="0"/>
              </a:rPr>
              <a:t>des </a:t>
            </a:r>
            <a:r>
              <a:rPr lang="fr-FR" sz="900" cap="all" baseline="0" smtClean="0">
                <a:solidFill>
                  <a:srgbClr val="00467A"/>
                </a:solidFill>
                <a:latin typeface="Calibri" panose="020F0502020204030204" pitchFamily="34" charset="0"/>
              </a:rPr>
              <a:t>ressources humaines</a:t>
            </a:r>
            <a:endParaRPr lang="fr-FR" sz="900" cap="all" baseline="0" dirty="0">
              <a:solidFill>
                <a:srgbClr val="00467A"/>
              </a:solidFill>
              <a:latin typeface="Calibri" panose="020F0502020204030204" pitchFamily="34" charset="0"/>
            </a:endParaRPr>
          </a:p>
        </p:txBody>
      </p:sp>
      <p:cxnSp>
        <p:nvCxnSpPr>
          <p:cNvPr id="6" name="Connecteur droit 5"/>
          <p:cNvCxnSpPr/>
          <p:nvPr userDrawn="1"/>
        </p:nvCxnSpPr>
        <p:spPr bwMode="auto">
          <a:xfrm flipH="1">
            <a:off x="251520" y="6582544"/>
            <a:ext cx="6336704" cy="0"/>
          </a:xfrm>
          <a:prstGeom prst="line">
            <a:avLst/>
          </a:prstGeom>
          <a:solidFill>
            <a:schemeClr val="accent1"/>
          </a:solidFill>
          <a:ln w="9525" cap="flat" cmpd="sng" algn="ctr">
            <a:solidFill>
              <a:srgbClr val="00467A"/>
            </a:solidFill>
            <a:prstDash val="solid"/>
            <a:round/>
            <a:headEnd type="none" w="med" len="med"/>
            <a:tailEnd type="none" w="med" len="med"/>
          </a:ln>
          <a:effectLst/>
        </p:spPr>
      </p:cxnSp>
      <p:sp>
        <p:nvSpPr>
          <p:cNvPr id="7" name="Rectangle 6"/>
          <p:cNvSpPr txBox="1">
            <a:spLocks noChangeArrowheads="1"/>
          </p:cNvSpPr>
          <p:nvPr userDrawn="1"/>
        </p:nvSpPr>
        <p:spPr>
          <a:xfrm>
            <a:off x="179512" y="6582544"/>
            <a:ext cx="894853" cy="215602"/>
          </a:xfrm>
          <a:prstGeom prst="rect">
            <a:avLst/>
          </a:prstGeom>
          <a:ln/>
        </p:spPr>
        <p:txBody>
          <a:bodyPr/>
          <a:lstStyle>
            <a:defPPr>
              <a:defRPr lang="fr-FR"/>
            </a:defPPr>
            <a:lvl1pPr algn="r" rtl="0" fontAlgn="base">
              <a:spcBef>
                <a:spcPct val="0"/>
              </a:spcBef>
              <a:spcAft>
                <a:spcPct val="0"/>
              </a:spcAft>
              <a:defRPr sz="1400" b="1" kern="1200" baseline="0">
                <a:solidFill>
                  <a:srgbClr val="00467A"/>
                </a:solidFill>
                <a:latin typeface="Trebuchet MS" panose="020B0603020202020204" pitchFamily="34"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pPr algn="l">
              <a:defRPr/>
            </a:pPr>
            <a:fld id="{38EF2B9F-F29B-45BF-9C2B-4B5EE8821F67}" type="slidenum">
              <a:rPr lang="fr-FR" sz="900" cap="all" baseline="0" smtClean="0">
                <a:latin typeface="Calibri" panose="020F0502020204030204" pitchFamily="34" charset="0"/>
              </a:rPr>
              <a:pPr algn="l">
                <a:defRPr/>
              </a:pPr>
              <a:t>‹N°›</a:t>
            </a:fld>
            <a:endParaRPr lang="fr-FR" sz="900" cap="all" baseline="0" dirty="0">
              <a:latin typeface="Calibri" panose="020F0502020204030204" pitchFamily="34" charset="0"/>
            </a:endParaRPr>
          </a:p>
        </p:txBody>
      </p:sp>
      <p:pic>
        <p:nvPicPr>
          <p:cNvPr id="8" name="Imag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04248" y="6021288"/>
            <a:ext cx="1663876" cy="800100"/>
          </a:xfrm>
          <a:prstGeom prst="rect">
            <a:avLst/>
          </a:prstGeom>
        </p:spPr>
      </p:pic>
      <p:sp>
        <p:nvSpPr>
          <p:cNvPr id="16" name="ZoneTexte 15"/>
          <p:cNvSpPr txBox="1"/>
          <p:nvPr userDrawn="1"/>
        </p:nvSpPr>
        <p:spPr>
          <a:xfrm>
            <a:off x="827584" y="1484784"/>
            <a:ext cx="3024336" cy="338554"/>
          </a:xfrm>
          <a:prstGeom prst="rect">
            <a:avLst/>
          </a:prstGeom>
          <a:noFill/>
        </p:spPr>
        <p:txBody>
          <a:bodyPr wrap="square" rtlCol="0">
            <a:sp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fr-FR" sz="1600" b="1" dirty="0" smtClean="0">
                <a:solidFill>
                  <a:srgbClr val="00467A"/>
                </a:solidFill>
                <a:latin typeface="Calibri" panose="020F0502020204030204" pitchFamily="34" charset="0"/>
              </a:rPr>
              <a:t>Titre</a:t>
            </a:r>
            <a:endParaRPr lang="fr-FR" sz="1600" b="1" baseline="0" dirty="0" smtClean="0">
              <a:solidFill>
                <a:srgbClr val="00467A"/>
              </a:solidFill>
              <a:latin typeface="Calibri" panose="020F0502020204030204" pitchFamily="34" charset="0"/>
            </a:endParaRPr>
          </a:p>
        </p:txBody>
      </p:sp>
      <p:cxnSp>
        <p:nvCxnSpPr>
          <p:cNvPr id="17" name="Connecteur droit 16"/>
          <p:cNvCxnSpPr/>
          <p:nvPr userDrawn="1"/>
        </p:nvCxnSpPr>
        <p:spPr bwMode="auto">
          <a:xfrm>
            <a:off x="827584" y="1867327"/>
            <a:ext cx="3024336" cy="0"/>
          </a:xfrm>
          <a:prstGeom prst="line">
            <a:avLst/>
          </a:prstGeom>
          <a:solidFill>
            <a:schemeClr val="accent1"/>
          </a:solidFill>
          <a:ln w="9525" cap="flat" cmpd="sng" algn="ctr">
            <a:solidFill>
              <a:schemeClr val="accent1">
                <a:lumMod val="75000"/>
              </a:schemeClr>
            </a:solidFill>
            <a:prstDash val="solid"/>
            <a:round/>
            <a:headEnd type="none" w="med" len="med"/>
            <a:tailEnd type="none" w="med" len="med"/>
          </a:ln>
          <a:effectLst/>
        </p:spPr>
      </p:cxnSp>
      <p:sp>
        <p:nvSpPr>
          <p:cNvPr id="18" name="ZoneTexte 17"/>
          <p:cNvSpPr txBox="1"/>
          <p:nvPr userDrawn="1"/>
        </p:nvSpPr>
        <p:spPr>
          <a:xfrm>
            <a:off x="827584" y="1991598"/>
            <a:ext cx="3024336" cy="1169551"/>
          </a:xfrm>
          <a:prstGeom prst="rect">
            <a:avLst/>
          </a:prstGeom>
          <a:noFill/>
        </p:spPr>
        <p:txBody>
          <a:bodyPr wrap="square" rtlCol="0">
            <a:spAutoFit/>
          </a:bodyPr>
          <a:lstStyle/>
          <a:p>
            <a:pPr marL="285750" marR="0" indent="-285750"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r>
              <a:rPr lang="fr-FR" sz="1400" dirty="0" smtClean="0">
                <a:solidFill>
                  <a:srgbClr val="00467A"/>
                </a:solidFill>
                <a:latin typeface="Calibri" panose="020F0502020204030204" pitchFamily="34" charset="0"/>
              </a:rPr>
              <a:t>Texte</a:t>
            </a:r>
          </a:p>
          <a:p>
            <a:pPr marL="285750" marR="0" indent="-285750"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endParaRPr lang="fr-FR" sz="1400" dirty="0" smtClean="0">
              <a:solidFill>
                <a:srgbClr val="00467A"/>
              </a:solidFill>
              <a:latin typeface="Calibri" panose="020F0502020204030204" pitchFamily="34" charset="0"/>
            </a:endParaRPr>
          </a:p>
          <a:p>
            <a:pPr marL="285750" marR="0" indent="-285750"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r>
              <a:rPr lang="fr-FR" sz="1400" baseline="0" dirty="0" smtClean="0">
                <a:solidFill>
                  <a:srgbClr val="00467A"/>
                </a:solidFill>
                <a:latin typeface="Calibri" panose="020F0502020204030204" pitchFamily="34" charset="0"/>
              </a:rPr>
              <a:t>Texte</a:t>
            </a:r>
          </a:p>
          <a:p>
            <a:pPr marL="285750" marR="0" indent="-285750"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endParaRPr lang="fr-FR" sz="1400" baseline="0" dirty="0" smtClean="0">
              <a:solidFill>
                <a:srgbClr val="00467A"/>
              </a:solidFill>
              <a:latin typeface="Calibri" panose="020F0502020204030204" pitchFamily="34" charset="0"/>
            </a:endParaRPr>
          </a:p>
          <a:p>
            <a:pPr marL="285750" marR="0" indent="-285750"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r>
              <a:rPr lang="fr-FR" sz="1400" dirty="0" smtClean="0">
                <a:solidFill>
                  <a:srgbClr val="00467A"/>
                </a:solidFill>
                <a:latin typeface="Calibri" panose="020F0502020204030204" pitchFamily="34" charset="0"/>
              </a:rPr>
              <a:t>Texte</a:t>
            </a:r>
            <a:endParaRPr lang="fr-FR" sz="1400" baseline="0" dirty="0" smtClean="0">
              <a:solidFill>
                <a:srgbClr val="00467A"/>
              </a:solidFill>
              <a:latin typeface="Calibri" panose="020F0502020204030204" pitchFamily="34" charset="0"/>
            </a:endParaRPr>
          </a:p>
        </p:txBody>
      </p:sp>
      <p:sp>
        <p:nvSpPr>
          <p:cNvPr id="19" name="ZoneTexte 18"/>
          <p:cNvSpPr txBox="1"/>
          <p:nvPr userDrawn="1"/>
        </p:nvSpPr>
        <p:spPr>
          <a:xfrm>
            <a:off x="5148064" y="1528773"/>
            <a:ext cx="3024336" cy="338554"/>
          </a:xfrm>
          <a:prstGeom prst="rect">
            <a:avLst/>
          </a:prstGeom>
          <a:noFill/>
        </p:spPr>
        <p:txBody>
          <a:bodyPr wrap="square" rtlCol="0">
            <a:sp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fr-FR" sz="1600" b="1" dirty="0" smtClean="0">
                <a:solidFill>
                  <a:srgbClr val="00467A"/>
                </a:solidFill>
                <a:latin typeface="Calibri" panose="020F0502020204030204" pitchFamily="34" charset="0"/>
              </a:rPr>
              <a:t>Titre</a:t>
            </a:r>
            <a:endParaRPr lang="fr-FR" sz="1600" b="1" baseline="0" dirty="0" smtClean="0">
              <a:solidFill>
                <a:srgbClr val="00467A"/>
              </a:solidFill>
              <a:latin typeface="Calibri" panose="020F0502020204030204" pitchFamily="34" charset="0"/>
            </a:endParaRPr>
          </a:p>
        </p:txBody>
      </p:sp>
      <p:graphicFrame>
        <p:nvGraphicFramePr>
          <p:cNvPr id="20" name="Graphique 19"/>
          <p:cNvGraphicFramePr/>
          <p:nvPr userDrawn="1">
            <p:extLst>
              <p:ext uri="{D42A27DB-BD31-4B8C-83A1-F6EECF244321}">
                <p14:modId xmlns:p14="http://schemas.microsoft.com/office/powerpoint/2010/main" val="2942732103"/>
              </p:ext>
            </p:extLst>
          </p:nvPr>
        </p:nvGraphicFramePr>
        <p:xfrm>
          <a:off x="5148064" y="1911316"/>
          <a:ext cx="3150604" cy="2972073"/>
        </p:xfrm>
        <a:graphic>
          <a:graphicData uri="http://schemas.openxmlformats.org/drawingml/2006/chart">
            <c:chart xmlns:c="http://schemas.openxmlformats.org/drawingml/2006/chart" xmlns:r="http://schemas.openxmlformats.org/officeDocument/2006/relationships" r:id="rId3"/>
          </a:graphicData>
        </a:graphic>
      </p:graphicFrame>
      <p:sp>
        <p:nvSpPr>
          <p:cNvPr id="21" name="Rectangle à coins arrondis 20"/>
          <p:cNvSpPr/>
          <p:nvPr userDrawn="1"/>
        </p:nvSpPr>
        <p:spPr bwMode="auto">
          <a:xfrm>
            <a:off x="1259632" y="5157192"/>
            <a:ext cx="6264696" cy="720080"/>
          </a:xfrm>
          <a:prstGeom prst="round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dirty="0" smtClean="0">
                <a:ln>
                  <a:noFill/>
                </a:ln>
                <a:solidFill>
                  <a:srgbClr val="00467A"/>
                </a:solidFill>
                <a:effectLst/>
                <a:latin typeface="Calibri" panose="020F0502020204030204" pitchFamily="34" charset="0"/>
              </a:rPr>
              <a:t>Message principal</a:t>
            </a:r>
            <a:endParaRPr kumimoji="0" lang="fr-FR" sz="1600" b="1" i="0" u="none" strike="noStrike" cap="none" normalizeH="0" baseline="0" dirty="0" smtClean="0">
              <a:ln>
                <a:noFill/>
              </a:ln>
              <a:solidFill>
                <a:srgbClr val="00467A"/>
              </a:solidFill>
              <a:effectLst/>
              <a:latin typeface="Calibri" panose="020F0502020204030204" pitchFamily="34" charset="0"/>
            </a:endParaRPr>
          </a:p>
        </p:txBody>
      </p:sp>
      <p:cxnSp>
        <p:nvCxnSpPr>
          <p:cNvPr id="22" name="Connecteur droit 21"/>
          <p:cNvCxnSpPr/>
          <p:nvPr userDrawn="1"/>
        </p:nvCxnSpPr>
        <p:spPr bwMode="auto">
          <a:xfrm>
            <a:off x="5148064" y="1983324"/>
            <a:ext cx="3024336" cy="0"/>
          </a:xfrm>
          <a:prstGeom prst="line">
            <a:avLst/>
          </a:prstGeom>
          <a:solidFill>
            <a:schemeClr val="accent1"/>
          </a:solidFill>
          <a:ln w="9525" cap="flat" cmpd="sng" algn="ctr">
            <a:solidFill>
              <a:schemeClr val="accent1">
                <a:lumMod val="75000"/>
              </a:schemeClr>
            </a:solidFill>
            <a:prstDash val="solid"/>
            <a:round/>
            <a:headEnd type="none" w="med" len="med"/>
            <a:tailEnd type="none" w="med" len="med"/>
          </a:ln>
          <a:effectLst/>
        </p:spPr>
      </p:cxnSp>
    </p:spTree>
    <p:extLst>
      <p:ext uri="{BB962C8B-B14F-4D97-AF65-F5344CB8AC3E}">
        <p14:creationId xmlns:p14="http://schemas.microsoft.com/office/powerpoint/2010/main" val="3251458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Disposition personnalisée 01">
    <p:spTree>
      <p:nvGrpSpPr>
        <p:cNvPr id="1" name=""/>
        <p:cNvGrpSpPr/>
        <p:nvPr/>
      </p:nvGrpSpPr>
      <p:grpSpPr>
        <a:xfrm>
          <a:off x="0" y="0"/>
          <a:ext cx="0" cy="0"/>
          <a:chOff x="0" y="0"/>
          <a:chExt cx="0" cy="0"/>
        </a:xfrm>
      </p:grpSpPr>
      <p:cxnSp>
        <p:nvCxnSpPr>
          <p:cNvPr id="3" name="Connecteur droit 2"/>
          <p:cNvCxnSpPr/>
          <p:nvPr userDrawn="1"/>
        </p:nvCxnSpPr>
        <p:spPr bwMode="auto">
          <a:xfrm flipH="1">
            <a:off x="251520" y="620688"/>
            <a:ext cx="8568952" cy="0"/>
          </a:xfrm>
          <a:prstGeom prst="line">
            <a:avLst/>
          </a:prstGeom>
          <a:solidFill>
            <a:schemeClr val="accent1"/>
          </a:solidFill>
          <a:ln w="9525" cap="flat" cmpd="sng" algn="ctr">
            <a:solidFill>
              <a:schemeClr val="accent5">
                <a:lumMod val="75000"/>
              </a:schemeClr>
            </a:solidFill>
            <a:prstDash val="solid"/>
            <a:round/>
            <a:headEnd type="none" w="med" len="med"/>
            <a:tailEnd type="none" w="med" len="med"/>
          </a:ln>
          <a:effectLst/>
        </p:spPr>
      </p:cxnSp>
      <p:sp>
        <p:nvSpPr>
          <p:cNvPr id="4" name="Espace réservé du texte 15"/>
          <p:cNvSpPr>
            <a:spLocks noGrp="1"/>
          </p:cNvSpPr>
          <p:nvPr>
            <p:ph type="body" sz="quarter" idx="17" hasCustomPrompt="1"/>
          </p:nvPr>
        </p:nvSpPr>
        <p:spPr>
          <a:xfrm>
            <a:off x="179512" y="260648"/>
            <a:ext cx="8640960" cy="252000"/>
          </a:xfrm>
          <a:prstGeom prst="rect">
            <a:avLst/>
          </a:prstGeom>
        </p:spPr>
        <p:txBody>
          <a:bodyPr anchor="ctr" anchorCtr="0"/>
          <a:lstStyle>
            <a:lvl1pPr marL="0">
              <a:spcBef>
                <a:spcPts val="0"/>
              </a:spcBef>
              <a:buNone/>
              <a:defRPr sz="2400" b="1" i="0" cap="none" baseline="0">
                <a:solidFill>
                  <a:srgbClr val="00467A"/>
                </a:solidFill>
                <a:latin typeface="Calibri" panose="020F0502020204030204" pitchFamily="34" charset="0"/>
              </a:defRPr>
            </a:lvl1pPr>
            <a:lvl2pPr>
              <a:defRPr b="1" i="1">
                <a:solidFill>
                  <a:srgbClr val="00467A"/>
                </a:solidFill>
                <a:latin typeface="Century Gothic" pitchFamily="34" charset="0"/>
              </a:defRPr>
            </a:lvl2pPr>
            <a:lvl3pPr>
              <a:defRPr b="1" i="1">
                <a:solidFill>
                  <a:srgbClr val="00467A"/>
                </a:solidFill>
                <a:latin typeface="Century Gothic" pitchFamily="34" charset="0"/>
              </a:defRPr>
            </a:lvl3pPr>
            <a:lvl4pPr>
              <a:defRPr b="1" i="1">
                <a:solidFill>
                  <a:srgbClr val="00467A"/>
                </a:solidFill>
                <a:latin typeface="Century Gothic" pitchFamily="34" charset="0"/>
              </a:defRPr>
            </a:lvl4pPr>
            <a:lvl5pPr>
              <a:defRPr b="1" i="1">
                <a:solidFill>
                  <a:srgbClr val="00467A"/>
                </a:solidFill>
                <a:latin typeface="Century Gothic" pitchFamily="34" charset="0"/>
              </a:defRPr>
            </a:lvl5pPr>
          </a:lstStyle>
          <a:p>
            <a:pPr lvl="0"/>
            <a:r>
              <a:rPr lang="fr-FR" smtClean="0"/>
              <a:t>Titre de la diapositive</a:t>
            </a:r>
            <a:endParaRPr lang="fr-FR" dirty="0" smtClean="0"/>
          </a:p>
        </p:txBody>
      </p:sp>
      <p:sp>
        <p:nvSpPr>
          <p:cNvPr id="5" name="Text Box 5"/>
          <p:cNvSpPr txBox="1">
            <a:spLocks noChangeArrowheads="1"/>
          </p:cNvSpPr>
          <p:nvPr userDrawn="1"/>
        </p:nvSpPr>
        <p:spPr bwMode="auto">
          <a:xfrm>
            <a:off x="4499992" y="6582544"/>
            <a:ext cx="2520280" cy="230832"/>
          </a:xfrm>
          <a:prstGeom prst="rect">
            <a:avLst/>
          </a:prstGeom>
          <a:noFill/>
          <a:ln w="9525">
            <a:noFill/>
            <a:miter lim="800000"/>
            <a:headEnd/>
            <a:tailEnd/>
          </a:ln>
          <a:effectLst/>
        </p:spPr>
        <p:txBody>
          <a:bodyPr wrap="square">
            <a:spAutoFit/>
          </a:bodyPr>
          <a:lstStyle/>
          <a:p>
            <a:pPr>
              <a:spcBef>
                <a:spcPct val="50000"/>
              </a:spcBef>
              <a:defRPr/>
            </a:pPr>
            <a:r>
              <a:rPr lang="fr-FR" sz="900" cap="all" baseline="0" dirty="0">
                <a:solidFill>
                  <a:srgbClr val="00467A"/>
                </a:solidFill>
                <a:latin typeface="Calibri" panose="020F0502020204030204" pitchFamily="34" charset="0"/>
              </a:rPr>
              <a:t>Direction </a:t>
            </a:r>
            <a:r>
              <a:rPr lang="fr-FR" sz="900" cap="all" baseline="0">
                <a:solidFill>
                  <a:srgbClr val="00467A"/>
                </a:solidFill>
                <a:latin typeface="Calibri" panose="020F0502020204030204" pitchFamily="34" charset="0"/>
              </a:rPr>
              <a:t>des </a:t>
            </a:r>
            <a:r>
              <a:rPr lang="fr-FR" sz="900" cap="all" baseline="0" smtClean="0">
                <a:solidFill>
                  <a:srgbClr val="00467A"/>
                </a:solidFill>
                <a:latin typeface="Calibri" panose="020F0502020204030204" pitchFamily="34" charset="0"/>
              </a:rPr>
              <a:t>ressources humaines</a:t>
            </a:r>
            <a:endParaRPr lang="fr-FR" sz="900" cap="all" baseline="0" dirty="0">
              <a:solidFill>
                <a:srgbClr val="00467A"/>
              </a:solidFill>
              <a:latin typeface="Calibri" panose="020F0502020204030204" pitchFamily="34" charset="0"/>
            </a:endParaRPr>
          </a:p>
        </p:txBody>
      </p:sp>
      <p:cxnSp>
        <p:nvCxnSpPr>
          <p:cNvPr id="6" name="Connecteur droit 5"/>
          <p:cNvCxnSpPr/>
          <p:nvPr userDrawn="1"/>
        </p:nvCxnSpPr>
        <p:spPr bwMode="auto">
          <a:xfrm flipH="1">
            <a:off x="251520" y="6582544"/>
            <a:ext cx="6336704" cy="0"/>
          </a:xfrm>
          <a:prstGeom prst="line">
            <a:avLst/>
          </a:prstGeom>
          <a:solidFill>
            <a:schemeClr val="accent1"/>
          </a:solidFill>
          <a:ln w="9525" cap="flat" cmpd="sng" algn="ctr">
            <a:solidFill>
              <a:srgbClr val="00467A"/>
            </a:solidFill>
            <a:prstDash val="solid"/>
            <a:round/>
            <a:headEnd type="none" w="med" len="med"/>
            <a:tailEnd type="none" w="med" len="med"/>
          </a:ln>
          <a:effectLst/>
        </p:spPr>
      </p:cxnSp>
      <p:sp>
        <p:nvSpPr>
          <p:cNvPr id="7" name="Rectangle 6"/>
          <p:cNvSpPr txBox="1">
            <a:spLocks noChangeArrowheads="1"/>
          </p:cNvSpPr>
          <p:nvPr userDrawn="1"/>
        </p:nvSpPr>
        <p:spPr>
          <a:xfrm>
            <a:off x="179512" y="6582544"/>
            <a:ext cx="894853" cy="215602"/>
          </a:xfrm>
          <a:prstGeom prst="rect">
            <a:avLst/>
          </a:prstGeom>
          <a:ln/>
        </p:spPr>
        <p:txBody>
          <a:bodyPr/>
          <a:lstStyle>
            <a:defPPr>
              <a:defRPr lang="fr-FR"/>
            </a:defPPr>
            <a:lvl1pPr algn="r" rtl="0" fontAlgn="base">
              <a:spcBef>
                <a:spcPct val="0"/>
              </a:spcBef>
              <a:spcAft>
                <a:spcPct val="0"/>
              </a:spcAft>
              <a:defRPr sz="1400" b="1" kern="1200" baseline="0">
                <a:solidFill>
                  <a:srgbClr val="00467A"/>
                </a:solidFill>
                <a:latin typeface="Trebuchet MS" panose="020B0603020202020204" pitchFamily="34"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pPr algn="l">
              <a:defRPr/>
            </a:pPr>
            <a:fld id="{38EF2B9F-F29B-45BF-9C2B-4B5EE8821F67}" type="slidenum">
              <a:rPr lang="fr-FR" sz="900" cap="all" baseline="0" smtClean="0">
                <a:latin typeface="Calibri" panose="020F0502020204030204" pitchFamily="34" charset="0"/>
              </a:rPr>
              <a:pPr algn="l">
                <a:defRPr/>
              </a:pPr>
              <a:t>‹N°›</a:t>
            </a:fld>
            <a:endParaRPr lang="fr-FR" sz="900" cap="all" baseline="0" dirty="0">
              <a:latin typeface="Calibri" panose="020F0502020204030204" pitchFamily="34" charset="0"/>
            </a:endParaRPr>
          </a:p>
        </p:txBody>
      </p:sp>
      <p:pic>
        <p:nvPicPr>
          <p:cNvPr id="8" name="Imag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04248" y="6021288"/>
            <a:ext cx="1663876" cy="800100"/>
          </a:xfrm>
          <a:prstGeom prst="rect">
            <a:avLst/>
          </a:prstGeom>
        </p:spPr>
      </p:pic>
      <p:graphicFrame>
        <p:nvGraphicFramePr>
          <p:cNvPr id="20" name="Graphique 19"/>
          <p:cNvGraphicFramePr/>
          <p:nvPr userDrawn="1">
            <p:extLst>
              <p:ext uri="{D42A27DB-BD31-4B8C-83A1-F6EECF244321}">
                <p14:modId xmlns:p14="http://schemas.microsoft.com/office/powerpoint/2010/main" val="679860330"/>
              </p:ext>
            </p:extLst>
          </p:nvPr>
        </p:nvGraphicFramePr>
        <p:xfrm>
          <a:off x="5148064" y="1911316"/>
          <a:ext cx="3150604" cy="2972073"/>
        </p:xfrm>
        <a:graphic>
          <a:graphicData uri="http://schemas.openxmlformats.org/drawingml/2006/chart">
            <c:chart xmlns:c="http://schemas.openxmlformats.org/drawingml/2006/chart" xmlns:r="http://schemas.openxmlformats.org/officeDocument/2006/relationships" r:id="rId3"/>
          </a:graphicData>
        </a:graphic>
      </p:graphicFrame>
      <p:sp>
        <p:nvSpPr>
          <p:cNvPr id="15" name="Rectangle à coins arrondis 14"/>
          <p:cNvSpPr/>
          <p:nvPr userDrawn="1"/>
        </p:nvSpPr>
        <p:spPr>
          <a:xfrm>
            <a:off x="847973" y="1705670"/>
            <a:ext cx="1368425" cy="1758950"/>
          </a:xfrm>
          <a:prstGeom prst="roundRect">
            <a:avLst/>
          </a:prstGeom>
          <a:solidFill>
            <a:srgbClr val="00467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hangingPunct="1">
              <a:defRPr/>
            </a:pPr>
            <a:r>
              <a:rPr lang="fr-FR" altLang="fr-FR" sz="1400" b="1" dirty="0" smtClean="0">
                <a:solidFill>
                  <a:schemeClr val="bg1"/>
                </a:solidFill>
              </a:rPr>
              <a:t>Leviers </a:t>
            </a:r>
            <a:br>
              <a:rPr lang="fr-FR" altLang="fr-FR" sz="1400" b="1" dirty="0" smtClean="0">
                <a:solidFill>
                  <a:schemeClr val="bg1"/>
                </a:solidFill>
              </a:rPr>
            </a:br>
            <a:r>
              <a:rPr lang="fr-FR" altLang="fr-FR" sz="1400" b="1" dirty="0" smtClean="0">
                <a:solidFill>
                  <a:schemeClr val="bg1"/>
                </a:solidFill>
              </a:rPr>
              <a:t>internes</a:t>
            </a:r>
          </a:p>
        </p:txBody>
      </p:sp>
      <p:sp>
        <p:nvSpPr>
          <p:cNvPr id="23" name="Rectangle à coins arrondis 22"/>
          <p:cNvSpPr/>
          <p:nvPr userDrawn="1"/>
        </p:nvSpPr>
        <p:spPr>
          <a:xfrm>
            <a:off x="827336" y="3721795"/>
            <a:ext cx="1368425" cy="1867445"/>
          </a:xfrm>
          <a:prstGeom prst="roundRect">
            <a:avLst/>
          </a:prstGeom>
          <a:solidFill>
            <a:srgbClr val="00467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hangingPunct="1">
              <a:defRPr/>
            </a:pPr>
            <a:r>
              <a:rPr lang="fr-FR" altLang="fr-FR" sz="1400" b="1" dirty="0" smtClean="0">
                <a:solidFill>
                  <a:schemeClr val="bg1"/>
                </a:solidFill>
              </a:rPr>
              <a:t>Leviers externes</a:t>
            </a:r>
          </a:p>
        </p:txBody>
      </p:sp>
      <p:sp>
        <p:nvSpPr>
          <p:cNvPr id="24" name="Rectangle à coins arrondis 23"/>
          <p:cNvSpPr/>
          <p:nvPr userDrawn="1"/>
        </p:nvSpPr>
        <p:spPr>
          <a:xfrm>
            <a:off x="2429123" y="1705670"/>
            <a:ext cx="3057525" cy="252412"/>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defRPr/>
            </a:pPr>
            <a:endParaRPr lang="fr-FR" altLang="fr-FR" sz="1000" b="1" dirty="0" smtClean="0">
              <a:solidFill>
                <a:schemeClr val="tx2"/>
              </a:solidFill>
            </a:endParaRPr>
          </a:p>
        </p:txBody>
      </p:sp>
      <p:sp>
        <p:nvSpPr>
          <p:cNvPr id="25" name="Rectangle à coins arrondis 24"/>
          <p:cNvSpPr/>
          <p:nvPr userDrawn="1"/>
        </p:nvSpPr>
        <p:spPr>
          <a:xfrm>
            <a:off x="5667905" y="1705670"/>
            <a:ext cx="1275308" cy="252412"/>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hangingPunct="1">
              <a:defRPr/>
            </a:pPr>
            <a:endParaRPr lang="fr-FR" altLang="fr-FR" sz="1100" b="1" dirty="0" smtClean="0">
              <a:solidFill>
                <a:schemeClr val="tx2"/>
              </a:solidFill>
            </a:endParaRPr>
          </a:p>
        </p:txBody>
      </p:sp>
      <p:sp>
        <p:nvSpPr>
          <p:cNvPr id="26" name="Rectangle à coins arrondis 25"/>
          <p:cNvSpPr/>
          <p:nvPr userDrawn="1"/>
        </p:nvSpPr>
        <p:spPr>
          <a:xfrm>
            <a:off x="5667905" y="2007295"/>
            <a:ext cx="1275308" cy="252412"/>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hangingPunct="1">
              <a:defRPr/>
            </a:pPr>
            <a:endParaRPr lang="fr-FR" altLang="fr-FR" sz="1100" b="1" dirty="0" smtClean="0">
              <a:solidFill>
                <a:schemeClr val="tx2"/>
              </a:solidFill>
            </a:endParaRPr>
          </a:p>
        </p:txBody>
      </p:sp>
      <p:sp>
        <p:nvSpPr>
          <p:cNvPr id="27" name="Rectangle à coins arrondis 26"/>
          <p:cNvSpPr/>
          <p:nvPr userDrawn="1"/>
        </p:nvSpPr>
        <p:spPr>
          <a:xfrm>
            <a:off x="5667905" y="2308920"/>
            <a:ext cx="1275308" cy="252412"/>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hangingPunct="1">
              <a:defRPr/>
            </a:pPr>
            <a:endParaRPr lang="fr-FR" altLang="fr-FR" sz="1100" b="1" dirty="0" smtClean="0">
              <a:solidFill>
                <a:schemeClr val="tx2"/>
              </a:solidFill>
            </a:endParaRPr>
          </a:p>
        </p:txBody>
      </p:sp>
      <p:sp>
        <p:nvSpPr>
          <p:cNvPr id="28" name="Rectangle à coins arrondis 27"/>
          <p:cNvSpPr/>
          <p:nvPr userDrawn="1"/>
        </p:nvSpPr>
        <p:spPr>
          <a:xfrm>
            <a:off x="5667905" y="2610545"/>
            <a:ext cx="1275308" cy="250825"/>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hangingPunct="1">
              <a:defRPr/>
            </a:pPr>
            <a:r>
              <a:rPr lang="fr-FR" altLang="fr-FR" sz="1100" b="1" dirty="0" smtClean="0">
                <a:solidFill>
                  <a:schemeClr val="tx2"/>
                </a:solidFill>
              </a:rPr>
              <a:t> </a:t>
            </a:r>
          </a:p>
        </p:txBody>
      </p:sp>
      <p:sp>
        <p:nvSpPr>
          <p:cNvPr id="29" name="Rectangle à coins arrondis 28"/>
          <p:cNvSpPr/>
          <p:nvPr userDrawn="1"/>
        </p:nvSpPr>
        <p:spPr>
          <a:xfrm>
            <a:off x="5667905" y="3213795"/>
            <a:ext cx="1275308" cy="250825"/>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hangingPunct="1">
              <a:defRPr/>
            </a:pPr>
            <a:endParaRPr lang="fr-FR" altLang="fr-FR" sz="1100" b="1" dirty="0" smtClean="0">
              <a:solidFill>
                <a:schemeClr val="tx2"/>
              </a:solidFill>
            </a:endParaRPr>
          </a:p>
        </p:txBody>
      </p:sp>
      <p:sp>
        <p:nvSpPr>
          <p:cNvPr id="30" name="Rectangle à coins arrondis 29"/>
          <p:cNvSpPr/>
          <p:nvPr userDrawn="1"/>
        </p:nvSpPr>
        <p:spPr>
          <a:xfrm>
            <a:off x="5667905" y="2912170"/>
            <a:ext cx="1275308" cy="250825"/>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hangingPunct="1">
              <a:defRPr/>
            </a:pPr>
            <a:endParaRPr lang="fr-FR" altLang="fr-FR" sz="1100" b="1" dirty="0" smtClean="0">
              <a:solidFill>
                <a:schemeClr val="tx2"/>
              </a:solidFill>
            </a:endParaRPr>
          </a:p>
        </p:txBody>
      </p:sp>
      <p:sp>
        <p:nvSpPr>
          <p:cNvPr id="31" name="Rectangle à coins arrondis 30"/>
          <p:cNvSpPr/>
          <p:nvPr userDrawn="1"/>
        </p:nvSpPr>
        <p:spPr>
          <a:xfrm>
            <a:off x="2429123" y="1053207"/>
            <a:ext cx="3057525" cy="431800"/>
          </a:xfrm>
          <a:prstGeom prst="roundRect">
            <a:avLst/>
          </a:prstGeom>
          <a:solidFill>
            <a:srgbClr val="00467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hangingPunct="1">
              <a:defRPr/>
            </a:pPr>
            <a:r>
              <a:rPr lang="fr-FR" altLang="fr-FR" sz="1400" b="1" dirty="0" smtClean="0">
                <a:solidFill>
                  <a:schemeClr val="bg1"/>
                </a:solidFill>
              </a:rPr>
              <a:t>Leviers</a:t>
            </a:r>
          </a:p>
        </p:txBody>
      </p:sp>
      <p:sp>
        <p:nvSpPr>
          <p:cNvPr id="32" name="Rectangle à coins arrondis 31"/>
          <p:cNvSpPr/>
          <p:nvPr userDrawn="1"/>
        </p:nvSpPr>
        <p:spPr>
          <a:xfrm>
            <a:off x="5667905" y="1053207"/>
            <a:ext cx="1275308" cy="431800"/>
          </a:xfrm>
          <a:prstGeom prst="roundRect">
            <a:avLst/>
          </a:prstGeom>
          <a:solidFill>
            <a:srgbClr val="00467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hangingPunct="1">
              <a:defRPr/>
            </a:pPr>
            <a:r>
              <a:rPr lang="fr-FR" altLang="fr-FR" sz="1400" b="1" dirty="0" smtClean="0">
                <a:solidFill>
                  <a:schemeClr val="bg1"/>
                </a:solidFill>
              </a:rPr>
              <a:t>Responsable</a:t>
            </a:r>
          </a:p>
        </p:txBody>
      </p:sp>
      <p:sp>
        <p:nvSpPr>
          <p:cNvPr id="33" name="Rectangle à coins arrondis 32"/>
          <p:cNvSpPr/>
          <p:nvPr userDrawn="1"/>
        </p:nvSpPr>
        <p:spPr>
          <a:xfrm>
            <a:off x="7020197" y="1053207"/>
            <a:ext cx="792163" cy="431800"/>
          </a:xfrm>
          <a:prstGeom prst="roundRect">
            <a:avLst/>
          </a:prstGeom>
          <a:solidFill>
            <a:srgbClr val="00467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hangingPunct="1">
              <a:defRPr/>
            </a:pPr>
            <a:r>
              <a:rPr lang="fr-FR" altLang="fr-FR" sz="1400" b="1" dirty="0" smtClean="0">
                <a:solidFill>
                  <a:schemeClr val="bg1"/>
                </a:solidFill>
              </a:rPr>
              <a:t>Statut</a:t>
            </a:r>
          </a:p>
        </p:txBody>
      </p:sp>
      <p:sp>
        <p:nvSpPr>
          <p:cNvPr id="34" name="Rectangle à coins arrondis 33"/>
          <p:cNvSpPr/>
          <p:nvPr userDrawn="1"/>
        </p:nvSpPr>
        <p:spPr>
          <a:xfrm>
            <a:off x="2429123" y="2002056"/>
            <a:ext cx="3057525" cy="252412"/>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defRPr/>
            </a:pPr>
            <a:endParaRPr lang="fr-FR" altLang="fr-FR" sz="1000" b="1" dirty="0" smtClean="0">
              <a:solidFill>
                <a:schemeClr val="tx2"/>
              </a:solidFill>
            </a:endParaRPr>
          </a:p>
        </p:txBody>
      </p:sp>
      <p:sp>
        <p:nvSpPr>
          <p:cNvPr id="35" name="Rectangle à coins arrondis 34"/>
          <p:cNvSpPr/>
          <p:nvPr userDrawn="1"/>
        </p:nvSpPr>
        <p:spPr>
          <a:xfrm>
            <a:off x="2429123" y="2298442"/>
            <a:ext cx="3057525" cy="252412"/>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defRPr/>
            </a:pPr>
            <a:endParaRPr lang="fr-FR" altLang="fr-FR" sz="1000" b="1" dirty="0" smtClean="0">
              <a:solidFill>
                <a:schemeClr val="tx2"/>
              </a:solidFill>
            </a:endParaRPr>
          </a:p>
        </p:txBody>
      </p:sp>
      <p:sp>
        <p:nvSpPr>
          <p:cNvPr id="36" name="Rectangle à coins arrondis 35"/>
          <p:cNvSpPr/>
          <p:nvPr userDrawn="1"/>
        </p:nvSpPr>
        <p:spPr>
          <a:xfrm>
            <a:off x="2429123" y="2594828"/>
            <a:ext cx="3057525" cy="252412"/>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defRPr/>
            </a:pPr>
            <a:endParaRPr lang="fr-FR" altLang="fr-FR" sz="1000" b="1" dirty="0" smtClean="0">
              <a:solidFill>
                <a:schemeClr val="tx2"/>
              </a:solidFill>
            </a:endParaRPr>
          </a:p>
        </p:txBody>
      </p:sp>
      <p:sp>
        <p:nvSpPr>
          <p:cNvPr id="37" name="Rectangle à coins arrondis 36"/>
          <p:cNvSpPr/>
          <p:nvPr userDrawn="1"/>
        </p:nvSpPr>
        <p:spPr>
          <a:xfrm>
            <a:off x="2429123" y="3187602"/>
            <a:ext cx="3057525" cy="252412"/>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defRPr/>
            </a:pPr>
            <a:endParaRPr lang="fr-FR" altLang="fr-FR" sz="1000" b="1" dirty="0" smtClean="0">
              <a:solidFill>
                <a:schemeClr val="tx2"/>
              </a:solidFill>
            </a:endParaRPr>
          </a:p>
        </p:txBody>
      </p:sp>
      <p:sp>
        <p:nvSpPr>
          <p:cNvPr id="38" name="Ellipse 37"/>
          <p:cNvSpPr/>
          <p:nvPr userDrawn="1"/>
        </p:nvSpPr>
        <p:spPr>
          <a:xfrm>
            <a:off x="7271916" y="2910544"/>
            <a:ext cx="252412" cy="252000"/>
          </a:xfrm>
          <a:prstGeom prst="ellipse">
            <a:avLst/>
          </a:prstGeom>
          <a:solidFill>
            <a:schemeClr val="accent1">
              <a:lumMod val="90000"/>
            </a:schemeClr>
          </a:solidFill>
          <a:ln w="9525">
            <a:solidFill>
              <a:schemeClr val="bg2">
                <a:lumMod val="20000"/>
                <a:lumOff val="80000"/>
              </a:schemeClr>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fr-FR"/>
          </a:p>
        </p:txBody>
      </p:sp>
      <p:grpSp>
        <p:nvGrpSpPr>
          <p:cNvPr id="39" name="Groupe 38"/>
          <p:cNvGrpSpPr/>
          <p:nvPr userDrawn="1"/>
        </p:nvGrpSpPr>
        <p:grpSpPr>
          <a:xfrm>
            <a:off x="7271916" y="3212976"/>
            <a:ext cx="252412" cy="252000"/>
            <a:chOff x="6839868" y="2924944"/>
            <a:chExt cx="252412" cy="252000"/>
          </a:xfrm>
        </p:grpSpPr>
        <p:sp>
          <p:nvSpPr>
            <p:cNvPr id="40" name="Secteurs 39"/>
            <p:cNvSpPr/>
            <p:nvPr/>
          </p:nvSpPr>
          <p:spPr>
            <a:xfrm>
              <a:off x="6839868" y="2924944"/>
              <a:ext cx="252412" cy="252000"/>
            </a:xfrm>
            <a:prstGeom prst="pie">
              <a:avLst>
                <a:gd name="adj1" fmla="val 5444621"/>
                <a:gd name="adj2" fmla="val 16200000"/>
              </a:avLst>
            </a:prstGeom>
            <a:solidFill>
              <a:schemeClr val="accent1">
                <a:lumMod val="90000"/>
              </a:schemeClr>
            </a:solidFill>
            <a:ln>
              <a:solidFill>
                <a:schemeClr val="bg2">
                  <a:lumMod val="20000"/>
                  <a:lumOff val="80000"/>
                </a:schemeClr>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fr-FR">
                <a:solidFill>
                  <a:schemeClr val="tx1"/>
                </a:solidFill>
              </a:endParaRPr>
            </a:p>
          </p:txBody>
        </p:sp>
        <p:sp>
          <p:nvSpPr>
            <p:cNvPr id="41" name="Ellipse 40"/>
            <p:cNvSpPr/>
            <p:nvPr/>
          </p:nvSpPr>
          <p:spPr>
            <a:xfrm>
              <a:off x="6839868" y="2924944"/>
              <a:ext cx="252412" cy="252000"/>
            </a:xfrm>
            <a:prstGeom prst="ellipse">
              <a:avLst/>
            </a:prstGeom>
            <a:noFill/>
            <a:ln w="9525">
              <a:solidFill>
                <a:schemeClr val="bg2">
                  <a:lumMod val="20000"/>
                  <a:lumOff val="80000"/>
                </a:schemeClr>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fr-FR"/>
            </a:p>
          </p:txBody>
        </p:sp>
      </p:grpSp>
      <p:sp>
        <p:nvSpPr>
          <p:cNvPr id="42" name="Ellipse 41"/>
          <p:cNvSpPr/>
          <p:nvPr userDrawn="1"/>
        </p:nvSpPr>
        <p:spPr>
          <a:xfrm>
            <a:off x="7271916" y="2305676"/>
            <a:ext cx="252412" cy="252000"/>
          </a:xfrm>
          <a:prstGeom prst="ellipse">
            <a:avLst/>
          </a:prstGeom>
          <a:solidFill>
            <a:schemeClr val="accent1">
              <a:lumMod val="90000"/>
            </a:schemeClr>
          </a:solidFill>
          <a:ln w="9525">
            <a:solidFill>
              <a:schemeClr val="bg2">
                <a:lumMod val="20000"/>
                <a:lumOff val="80000"/>
              </a:schemeClr>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fr-FR"/>
          </a:p>
        </p:txBody>
      </p:sp>
      <p:grpSp>
        <p:nvGrpSpPr>
          <p:cNvPr id="43" name="Groupe 42"/>
          <p:cNvGrpSpPr/>
          <p:nvPr userDrawn="1"/>
        </p:nvGrpSpPr>
        <p:grpSpPr>
          <a:xfrm>
            <a:off x="7271916" y="2608110"/>
            <a:ext cx="252412" cy="252000"/>
            <a:chOff x="6839868" y="2276872"/>
            <a:chExt cx="252412" cy="252000"/>
          </a:xfrm>
        </p:grpSpPr>
        <p:sp>
          <p:nvSpPr>
            <p:cNvPr id="44" name="Secteurs 43"/>
            <p:cNvSpPr/>
            <p:nvPr/>
          </p:nvSpPr>
          <p:spPr>
            <a:xfrm>
              <a:off x="6839868" y="2276872"/>
              <a:ext cx="252412" cy="252000"/>
            </a:xfrm>
            <a:prstGeom prst="pie">
              <a:avLst>
                <a:gd name="adj1" fmla="val 5444621"/>
                <a:gd name="adj2" fmla="val 16200000"/>
              </a:avLst>
            </a:prstGeom>
            <a:solidFill>
              <a:schemeClr val="accent1">
                <a:lumMod val="90000"/>
              </a:schemeClr>
            </a:solidFill>
            <a:ln>
              <a:solidFill>
                <a:schemeClr val="bg2">
                  <a:lumMod val="20000"/>
                  <a:lumOff val="80000"/>
                </a:schemeClr>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fr-FR">
                <a:solidFill>
                  <a:schemeClr val="tx1"/>
                </a:solidFill>
              </a:endParaRPr>
            </a:p>
          </p:txBody>
        </p:sp>
        <p:sp>
          <p:nvSpPr>
            <p:cNvPr id="45" name="Ellipse 44"/>
            <p:cNvSpPr/>
            <p:nvPr/>
          </p:nvSpPr>
          <p:spPr>
            <a:xfrm>
              <a:off x="6839868" y="2276872"/>
              <a:ext cx="252412" cy="252000"/>
            </a:xfrm>
            <a:prstGeom prst="ellipse">
              <a:avLst/>
            </a:prstGeom>
            <a:noFill/>
            <a:ln w="9525">
              <a:solidFill>
                <a:schemeClr val="bg2">
                  <a:lumMod val="20000"/>
                  <a:lumOff val="80000"/>
                </a:schemeClr>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fr-FR"/>
            </a:p>
          </p:txBody>
        </p:sp>
      </p:grpSp>
      <p:sp>
        <p:nvSpPr>
          <p:cNvPr id="46" name="Ellipse 45"/>
          <p:cNvSpPr/>
          <p:nvPr userDrawn="1"/>
        </p:nvSpPr>
        <p:spPr>
          <a:xfrm>
            <a:off x="7271916" y="1700808"/>
            <a:ext cx="252412" cy="252000"/>
          </a:xfrm>
          <a:prstGeom prst="ellipse">
            <a:avLst/>
          </a:prstGeom>
          <a:solidFill>
            <a:schemeClr val="accent1">
              <a:lumMod val="90000"/>
            </a:schemeClr>
          </a:solidFill>
          <a:ln w="9525">
            <a:solidFill>
              <a:schemeClr val="bg2">
                <a:lumMod val="20000"/>
                <a:lumOff val="80000"/>
              </a:schemeClr>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fr-FR"/>
          </a:p>
        </p:txBody>
      </p:sp>
      <p:grpSp>
        <p:nvGrpSpPr>
          <p:cNvPr id="47" name="Groupe 46"/>
          <p:cNvGrpSpPr/>
          <p:nvPr userDrawn="1"/>
        </p:nvGrpSpPr>
        <p:grpSpPr>
          <a:xfrm>
            <a:off x="7271916" y="2003242"/>
            <a:ext cx="252412" cy="252000"/>
            <a:chOff x="6839868" y="1700808"/>
            <a:chExt cx="252412" cy="252000"/>
          </a:xfrm>
        </p:grpSpPr>
        <p:sp>
          <p:nvSpPr>
            <p:cNvPr id="48" name="Secteurs 47"/>
            <p:cNvSpPr/>
            <p:nvPr/>
          </p:nvSpPr>
          <p:spPr>
            <a:xfrm>
              <a:off x="6839868" y="1700808"/>
              <a:ext cx="252412" cy="252000"/>
            </a:xfrm>
            <a:prstGeom prst="pie">
              <a:avLst>
                <a:gd name="adj1" fmla="val 5444621"/>
                <a:gd name="adj2" fmla="val 16200000"/>
              </a:avLst>
            </a:prstGeom>
            <a:solidFill>
              <a:schemeClr val="accent1">
                <a:lumMod val="90000"/>
              </a:schemeClr>
            </a:solidFill>
            <a:ln>
              <a:solidFill>
                <a:schemeClr val="bg2">
                  <a:lumMod val="20000"/>
                  <a:lumOff val="80000"/>
                </a:schemeClr>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fr-FR">
                <a:solidFill>
                  <a:schemeClr val="tx1"/>
                </a:solidFill>
              </a:endParaRPr>
            </a:p>
          </p:txBody>
        </p:sp>
        <p:sp>
          <p:nvSpPr>
            <p:cNvPr id="49" name="Ellipse 48"/>
            <p:cNvSpPr/>
            <p:nvPr/>
          </p:nvSpPr>
          <p:spPr>
            <a:xfrm>
              <a:off x="6839868" y="1700808"/>
              <a:ext cx="252412" cy="252000"/>
            </a:xfrm>
            <a:prstGeom prst="ellipse">
              <a:avLst/>
            </a:prstGeom>
            <a:noFill/>
            <a:ln w="9525">
              <a:solidFill>
                <a:schemeClr val="bg2">
                  <a:lumMod val="20000"/>
                  <a:lumOff val="80000"/>
                </a:schemeClr>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fr-FR"/>
            </a:p>
          </p:txBody>
        </p:sp>
      </p:grpSp>
      <p:sp>
        <p:nvSpPr>
          <p:cNvPr id="50" name="Rectangle à coins arrondis 49"/>
          <p:cNvSpPr/>
          <p:nvPr userDrawn="1"/>
        </p:nvSpPr>
        <p:spPr>
          <a:xfrm>
            <a:off x="2429123" y="2891214"/>
            <a:ext cx="3057525" cy="252412"/>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defRPr/>
            </a:pPr>
            <a:endParaRPr lang="fr-FR" altLang="fr-FR" sz="1000" b="1" dirty="0" smtClean="0">
              <a:solidFill>
                <a:schemeClr val="tx2"/>
              </a:solidFill>
            </a:endParaRPr>
          </a:p>
        </p:txBody>
      </p:sp>
      <p:sp>
        <p:nvSpPr>
          <p:cNvPr id="51" name="Rectangle à coins arrondis 50"/>
          <p:cNvSpPr/>
          <p:nvPr userDrawn="1"/>
        </p:nvSpPr>
        <p:spPr>
          <a:xfrm>
            <a:off x="2411760" y="3829934"/>
            <a:ext cx="3057525" cy="252412"/>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defRPr/>
            </a:pPr>
            <a:endParaRPr lang="fr-FR" altLang="fr-FR" sz="1000" b="1" dirty="0" smtClean="0">
              <a:solidFill>
                <a:schemeClr val="tx2"/>
              </a:solidFill>
            </a:endParaRPr>
          </a:p>
        </p:txBody>
      </p:sp>
      <p:sp>
        <p:nvSpPr>
          <p:cNvPr id="52" name="Rectangle à coins arrondis 51"/>
          <p:cNvSpPr/>
          <p:nvPr userDrawn="1"/>
        </p:nvSpPr>
        <p:spPr>
          <a:xfrm>
            <a:off x="5650542" y="3829934"/>
            <a:ext cx="1275308" cy="252412"/>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hangingPunct="1">
              <a:defRPr/>
            </a:pPr>
            <a:endParaRPr lang="fr-FR" altLang="fr-FR" sz="1100" b="1" dirty="0" smtClean="0">
              <a:solidFill>
                <a:schemeClr val="tx2"/>
              </a:solidFill>
            </a:endParaRPr>
          </a:p>
        </p:txBody>
      </p:sp>
      <p:sp>
        <p:nvSpPr>
          <p:cNvPr id="53" name="Rectangle à coins arrondis 52"/>
          <p:cNvSpPr/>
          <p:nvPr userDrawn="1"/>
        </p:nvSpPr>
        <p:spPr>
          <a:xfrm>
            <a:off x="5650542" y="4131559"/>
            <a:ext cx="1275308" cy="252412"/>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hangingPunct="1">
              <a:defRPr/>
            </a:pPr>
            <a:endParaRPr lang="fr-FR" altLang="fr-FR" sz="1100" b="1" dirty="0" smtClean="0">
              <a:solidFill>
                <a:schemeClr val="tx2"/>
              </a:solidFill>
            </a:endParaRPr>
          </a:p>
        </p:txBody>
      </p:sp>
      <p:sp>
        <p:nvSpPr>
          <p:cNvPr id="54" name="Rectangle à coins arrondis 53"/>
          <p:cNvSpPr/>
          <p:nvPr userDrawn="1"/>
        </p:nvSpPr>
        <p:spPr>
          <a:xfrm>
            <a:off x="5650542" y="4433184"/>
            <a:ext cx="1275308" cy="252412"/>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hangingPunct="1">
              <a:defRPr/>
            </a:pPr>
            <a:endParaRPr lang="fr-FR" altLang="fr-FR" sz="1100" b="1" dirty="0" smtClean="0">
              <a:solidFill>
                <a:schemeClr val="tx2"/>
              </a:solidFill>
            </a:endParaRPr>
          </a:p>
        </p:txBody>
      </p:sp>
      <p:sp>
        <p:nvSpPr>
          <p:cNvPr id="55" name="Rectangle à coins arrondis 54"/>
          <p:cNvSpPr/>
          <p:nvPr userDrawn="1"/>
        </p:nvSpPr>
        <p:spPr>
          <a:xfrm>
            <a:off x="5650542" y="4734809"/>
            <a:ext cx="1275308" cy="250825"/>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hangingPunct="1">
              <a:defRPr/>
            </a:pPr>
            <a:r>
              <a:rPr lang="fr-FR" altLang="fr-FR" sz="1100" b="1" dirty="0" smtClean="0">
                <a:solidFill>
                  <a:schemeClr val="tx2"/>
                </a:solidFill>
              </a:rPr>
              <a:t> </a:t>
            </a:r>
          </a:p>
        </p:txBody>
      </p:sp>
      <p:sp>
        <p:nvSpPr>
          <p:cNvPr id="56" name="Rectangle à coins arrondis 55"/>
          <p:cNvSpPr/>
          <p:nvPr userDrawn="1"/>
        </p:nvSpPr>
        <p:spPr>
          <a:xfrm>
            <a:off x="5650542" y="5338059"/>
            <a:ext cx="1275308" cy="250825"/>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hangingPunct="1">
              <a:defRPr/>
            </a:pPr>
            <a:endParaRPr lang="fr-FR" altLang="fr-FR" sz="1100" b="1" dirty="0" smtClean="0">
              <a:solidFill>
                <a:schemeClr val="tx2"/>
              </a:solidFill>
            </a:endParaRPr>
          </a:p>
        </p:txBody>
      </p:sp>
      <p:sp>
        <p:nvSpPr>
          <p:cNvPr id="57" name="Rectangle à coins arrondis 56"/>
          <p:cNvSpPr/>
          <p:nvPr userDrawn="1"/>
        </p:nvSpPr>
        <p:spPr>
          <a:xfrm>
            <a:off x="5650542" y="5036434"/>
            <a:ext cx="1275308" cy="250825"/>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hangingPunct="1">
              <a:defRPr/>
            </a:pPr>
            <a:endParaRPr lang="fr-FR" altLang="fr-FR" sz="1100" b="1" dirty="0" smtClean="0">
              <a:solidFill>
                <a:schemeClr val="tx2"/>
              </a:solidFill>
            </a:endParaRPr>
          </a:p>
        </p:txBody>
      </p:sp>
      <p:sp>
        <p:nvSpPr>
          <p:cNvPr id="58" name="Rectangle à coins arrondis 57"/>
          <p:cNvSpPr/>
          <p:nvPr userDrawn="1"/>
        </p:nvSpPr>
        <p:spPr>
          <a:xfrm>
            <a:off x="2411760" y="4126320"/>
            <a:ext cx="3057525" cy="252412"/>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defRPr/>
            </a:pPr>
            <a:endParaRPr lang="fr-FR" altLang="fr-FR" sz="1000" b="1" dirty="0" smtClean="0">
              <a:solidFill>
                <a:schemeClr val="tx2"/>
              </a:solidFill>
            </a:endParaRPr>
          </a:p>
        </p:txBody>
      </p:sp>
      <p:sp>
        <p:nvSpPr>
          <p:cNvPr id="59" name="Rectangle à coins arrondis 58"/>
          <p:cNvSpPr/>
          <p:nvPr userDrawn="1"/>
        </p:nvSpPr>
        <p:spPr>
          <a:xfrm>
            <a:off x="2411760" y="4422706"/>
            <a:ext cx="3057525" cy="252412"/>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defRPr/>
            </a:pPr>
            <a:endParaRPr lang="fr-FR" altLang="fr-FR" sz="1000" b="1" dirty="0" smtClean="0">
              <a:solidFill>
                <a:schemeClr val="tx2"/>
              </a:solidFill>
            </a:endParaRPr>
          </a:p>
        </p:txBody>
      </p:sp>
      <p:sp>
        <p:nvSpPr>
          <p:cNvPr id="60" name="Rectangle à coins arrondis 59"/>
          <p:cNvSpPr/>
          <p:nvPr userDrawn="1"/>
        </p:nvSpPr>
        <p:spPr>
          <a:xfrm>
            <a:off x="2411760" y="4719092"/>
            <a:ext cx="3057525" cy="252412"/>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defRPr/>
            </a:pPr>
            <a:endParaRPr lang="fr-FR" altLang="fr-FR" sz="1000" b="1" dirty="0" smtClean="0">
              <a:solidFill>
                <a:schemeClr val="tx2"/>
              </a:solidFill>
            </a:endParaRPr>
          </a:p>
        </p:txBody>
      </p:sp>
      <p:sp>
        <p:nvSpPr>
          <p:cNvPr id="61" name="Rectangle à coins arrondis 60"/>
          <p:cNvSpPr/>
          <p:nvPr userDrawn="1"/>
        </p:nvSpPr>
        <p:spPr>
          <a:xfrm>
            <a:off x="2411760" y="5311866"/>
            <a:ext cx="3057525" cy="252412"/>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defRPr/>
            </a:pPr>
            <a:endParaRPr lang="fr-FR" altLang="fr-FR" sz="1000" b="1" dirty="0" smtClean="0">
              <a:solidFill>
                <a:schemeClr val="tx2"/>
              </a:solidFill>
            </a:endParaRPr>
          </a:p>
        </p:txBody>
      </p:sp>
      <p:sp>
        <p:nvSpPr>
          <p:cNvPr id="62" name="Ellipse 61"/>
          <p:cNvSpPr/>
          <p:nvPr userDrawn="1"/>
        </p:nvSpPr>
        <p:spPr>
          <a:xfrm>
            <a:off x="7254553" y="5034808"/>
            <a:ext cx="252412" cy="252000"/>
          </a:xfrm>
          <a:prstGeom prst="ellipse">
            <a:avLst/>
          </a:prstGeom>
          <a:solidFill>
            <a:schemeClr val="accent1">
              <a:lumMod val="90000"/>
            </a:schemeClr>
          </a:solidFill>
          <a:ln w="9525">
            <a:solidFill>
              <a:schemeClr val="bg2">
                <a:lumMod val="20000"/>
                <a:lumOff val="80000"/>
              </a:schemeClr>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fr-FR"/>
          </a:p>
        </p:txBody>
      </p:sp>
      <p:grpSp>
        <p:nvGrpSpPr>
          <p:cNvPr id="63" name="Groupe 62"/>
          <p:cNvGrpSpPr/>
          <p:nvPr userDrawn="1"/>
        </p:nvGrpSpPr>
        <p:grpSpPr>
          <a:xfrm>
            <a:off x="7254553" y="5337240"/>
            <a:ext cx="252412" cy="252000"/>
            <a:chOff x="6839868" y="2924944"/>
            <a:chExt cx="252412" cy="252000"/>
          </a:xfrm>
        </p:grpSpPr>
        <p:sp>
          <p:nvSpPr>
            <p:cNvPr id="64" name="Secteurs 63"/>
            <p:cNvSpPr/>
            <p:nvPr/>
          </p:nvSpPr>
          <p:spPr>
            <a:xfrm>
              <a:off x="6839868" y="2924944"/>
              <a:ext cx="252412" cy="252000"/>
            </a:xfrm>
            <a:prstGeom prst="pie">
              <a:avLst>
                <a:gd name="adj1" fmla="val 5444621"/>
                <a:gd name="adj2" fmla="val 16200000"/>
              </a:avLst>
            </a:prstGeom>
            <a:solidFill>
              <a:schemeClr val="accent1">
                <a:lumMod val="90000"/>
              </a:schemeClr>
            </a:solidFill>
            <a:ln>
              <a:solidFill>
                <a:schemeClr val="bg2">
                  <a:lumMod val="20000"/>
                  <a:lumOff val="80000"/>
                </a:schemeClr>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fr-FR">
                <a:solidFill>
                  <a:schemeClr val="tx1"/>
                </a:solidFill>
              </a:endParaRPr>
            </a:p>
          </p:txBody>
        </p:sp>
        <p:sp>
          <p:nvSpPr>
            <p:cNvPr id="65" name="Ellipse 64"/>
            <p:cNvSpPr/>
            <p:nvPr/>
          </p:nvSpPr>
          <p:spPr>
            <a:xfrm>
              <a:off x="6839868" y="2924944"/>
              <a:ext cx="252412" cy="252000"/>
            </a:xfrm>
            <a:prstGeom prst="ellipse">
              <a:avLst/>
            </a:prstGeom>
            <a:noFill/>
            <a:ln w="9525">
              <a:solidFill>
                <a:schemeClr val="bg2">
                  <a:lumMod val="20000"/>
                  <a:lumOff val="80000"/>
                </a:schemeClr>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fr-FR"/>
            </a:p>
          </p:txBody>
        </p:sp>
      </p:grpSp>
      <p:sp>
        <p:nvSpPr>
          <p:cNvPr id="66" name="Ellipse 65"/>
          <p:cNvSpPr/>
          <p:nvPr userDrawn="1"/>
        </p:nvSpPr>
        <p:spPr>
          <a:xfrm>
            <a:off x="7254553" y="4429940"/>
            <a:ext cx="252412" cy="252000"/>
          </a:xfrm>
          <a:prstGeom prst="ellipse">
            <a:avLst/>
          </a:prstGeom>
          <a:solidFill>
            <a:schemeClr val="accent1">
              <a:lumMod val="90000"/>
            </a:schemeClr>
          </a:solidFill>
          <a:ln w="9525">
            <a:solidFill>
              <a:schemeClr val="bg2">
                <a:lumMod val="20000"/>
                <a:lumOff val="80000"/>
              </a:schemeClr>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fr-FR"/>
          </a:p>
        </p:txBody>
      </p:sp>
      <p:grpSp>
        <p:nvGrpSpPr>
          <p:cNvPr id="67" name="Groupe 66"/>
          <p:cNvGrpSpPr/>
          <p:nvPr userDrawn="1"/>
        </p:nvGrpSpPr>
        <p:grpSpPr>
          <a:xfrm>
            <a:off x="7254553" y="4732374"/>
            <a:ext cx="252412" cy="252000"/>
            <a:chOff x="6839868" y="2276872"/>
            <a:chExt cx="252412" cy="252000"/>
          </a:xfrm>
        </p:grpSpPr>
        <p:sp>
          <p:nvSpPr>
            <p:cNvPr id="68" name="Secteurs 67"/>
            <p:cNvSpPr/>
            <p:nvPr/>
          </p:nvSpPr>
          <p:spPr>
            <a:xfrm>
              <a:off x="6839868" y="2276872"/>
              <a:ext cx="252412" cy="252000"/>
            </a:xfrm>
            <a:prstGeom prst="pie">
              <a:avLst>
                <a:gd name="adj1" fmla="val 5444621"/>
                <a:gd name="adj2" fmla="val 16200000"/>
              </a:avLst>
            </a:prstGeom>
            <a:solidFill>
              <a:schemeClr val="accent1">
                <a:lumMod val="90000"/>
              </a:schemeClr>
            </a:solidFill>
            <a:ln>
              <a:solidFill>
                <a:schemeClr val="bg2">
                  <a:lumMod val="20000"/>
                  <a:lumOff val="80000"/>
                </a:schemeClr>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fr-FR">
                <a:solidFill>
                  <a:schemeClr val="tx1"/>
                </a:solidFill>
              </a:endParaRPr>
            </a:p>
          </p:txBody>
        </p:sp>
        <p:sp>
          <p:nvSpPr>
            <p:cNvPr id="69" name="Ellipse 68"/>
            <p:cNvSpPr/>
            <p:nvPr/>
          </p:nvSpPr>
          <p:spPr>
            <a:xfrm>
              <a:off x="6839868" y="2276872"/>
              <a:ext cx="252412" cy="252000"/>
            </a:xfrm>
            <a:prstGeom prst="ellipse">
              <a:avLst/>
            </a:prstGeom>
            <a:noFill/>
            <a:ln w="9525">
              <a:solidFill>
                <a:schemeClr val="bg2">
                  <a:lumMod val="20000"/>
                  <a:lumOff val="80000"/>
                </a:schemeClr>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fr-FR"/>
            </a:p>
          </p:txBody>
        </p:sp>
      </p:grpSp>
      <p:sp>
        <p:nvSpPr>
          <p:cNvPr id="70" name="Ellipse 69"/>
          <p:cNvSpPr/>
          <p:nvPr userDrawn="1"/>
        </p:nvSpPr>
        <p:spPr>
          <a:xfrm>
            <a:off x="7254553" y="3825072"/>
            <a:ext cx="252412" cy="252000"/>
          </a:xfrm>
          <a:prstGeom prst="ellipse">
            <a:avLst/>
          </a:prstGeom>
          <a:solidFill>
            <a:schemeClr val="accent1">
              <a:lumMod val="90000"/>
            </a:schemeClr>
          </a:solidFill>
          <a:ln w="9525">
            <a:solidFill>
              <a:schemeClr val="bg2">
                <a:lumMod val="20000"/>
                <a:lumOff val="80000"/>
              </a:schemeClr>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fr-FR"/>
          </a:p>
        </p:txBody>
      </p:sp>
      <p:grpSp>
        <p:nvGrpSpPr>
          <p:cNvPr id="71" name="Groupe 70"/>
          <p:cNvGrpSpPr/>
          <p:nvPr userDrawn="1"/>
        </p:nvGrpSpPr>
        <p:grpSpPr>
          <a:xfrm>
            <a:off x="7254553" y="4127506"/>
            <a:ext cx="252412" cy="252000"/>
            <a:chOff x="6839868" y="1700808"/>
            <a:chExt cx="252412" cy="252000"/>
          </a:xfrm>
        </p:grpSpPr>
        <p:sp>
          <p:nvSpPr>
            <p:cNvPr id="72" name="Secteurs 71"/>
            <p:cNvSpPr/>
            <p:nvPr/>
          </p:nvSpPr>
          <p:spPr>
            <a:xfrm>
              <a:off x="6839868" y="1700808"/>
              <a:ext cx="252412" cy="252000"/>
            </a:xfrm>
            <a:prstGeom prst="pie">
              <a:avLst>
                <a:gd name="adj1" fmla="val 5444621"/>
                <a:gd name="adj2" fmla="val 16200000"/>
              </a:avLst>
            </a:prstGeom>
            <a:solidFill>
              <a:schemeClr val="accent1">
                <a:lumMod val="90000"/>
              </a:schemeClr>
            </a:solidFill>
            <a:ln>
              <a:solidFill>
                <a:schemeClr val="bg2">
                  <a:lumMod val="20000"/>
                  <a:lumOff val="80000"/>
                </a:schemeClr>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fr-FR">
                <a:solidFill>
                  <a:schemeClr val="tx1"/>
                </a:solidFill>
              </a:endParaRPr>
            </a:p>
          </p:txBody>
        </p:sp>
        <p:sp>
          <p:nvSpPr>
            <p:cNvPr id="73" name="Ellipse 72"/>
            <p:cNvSpPr/>
            <p:nvPr/>
          </p:nvSpPr>
          <p:spPr>
            <a:xfrm>
              <a:off x="6839868" y="1700808"/>
              <a:ext cx="252412" cy="252000"/>
            </a:xfrm>
            <a:prstGeom prst="ellipse">
              <a:avLst/>
            </a:prstGeom>
            <a:noFill/>
            <a:ln w="9525">
              <a:solidFill>
                <a:schemeClr val="bg2">
                  <a:lumMod val="20000"/>
                  <a:lumOff val="80000"/>
                </a:schemeClr>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fr-FR"/>
            </a:p>
          </p:txBody>
        </p:sp>
      </p:grpSp>
      <p:sp>
        <p:nvSpPr>
          <p:cNvPr id="74" name="Rectangle à coins arrondis 73"/>
          <p:cNvSpPr/>
          <p:nvPr userDrawn="1"/>
        </p:nvSpPr>
        <p:spPr>
          <a:xfrm>
            <a:off x="2411760" y="5015478"/>
            <a:ext cx="3057525" cy="252412"/>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defRPr/>
            </a:pPr>
            <a:endParaRPr lang="fr-FR" altLang="fr-FR" sz="1000" b="1" dirty="0" smtClean="0">
              <a:solidFill>
                <a:schemeClr val="tx2"/>
              </a:solidFill>
            </a:endParaRPr>
          </a:p>
        </p:txBody>
      </p:sp>
    </p:spTree>
    <p:extLst>
      <p:ext uri="{BB962C8B-B14F-4D97-AF65-F5344CB8AC3E}">
        <p14:creationId xmlns:p14="http://schemas.microsoft.com/office/powerpoint/2010/main" val="3732195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Disposition personnalisée 01">
    <p:spTree>
      <p:nvGrpSpPr>
        <p:cNvPr id="1" name=""/>
        <p:cNvGrpSpPr/>
        <p:nvPr/>
      </p:nvGrpSpPr>
      <p:grpSpPr>
        <a:xfrm>
          <a:off x="0" y="0"/>
          <a:ext cx="0" cy="0"/>
          <a:chOff x="0" y="0"/>
          <a:chExt cx="0" cy="0"/>
        </a:xfrm>
      </p:grpSpPr>
      <p:cxnSp>
        <p:nvCxnSpPr>
          <p:cNvPr id="3" name="Connecteur droit 2"/>
          <p:cNvCxnSpPr/>
          <p:nvPr userDrawn="1"/>
        </p:nvCxnSpPr>
        <p:spPr bwMode="auto">
          <a:xfrm flipH="1">
            <a:off x="251520" y="620688"/>
            <a:ext cx="8568952" cy="0"/>
          </a:xfrm>
          <a:prstGeom prst="line">
            <a:avLst/>
          </a:prstGeom>
          <a:solidFill>
            <a:schemeClr val="accent1"/>
          </a:solidFill>
          <a:ln w="9525" cap="flat" cmpd="sng" algn="ctr">
            <a:solidFill>
              <a:schemeClr val="accent5">
                <a:lumMod val="75000"/>
              </a:schemeClr>
            </a:solidFill>
            <a:prstDash val="solid"/>
            <a:round/>
            <a:headEnd type="none" w="med" len="med"/>
            <a:tailEnd type="none" w="med" len="med"/>
          </a:ln>
          <a:effectLst/>
        </p:spPr>
      </p:cxnSp>
      <p:sp>
        <p:nvSpPr>
          <p:cNvPr id="4" name="Espace réservé du texte 15"/>
          <p:cNvSpPr>
            <a:spLocks noGrp="1"/>
          </p:cNvSpPr>
          <p:nvPr>
            <p:ph type="body" sz="quarter" idx="17" hasCustomPrompt="1"/>
          </p:nvPr>
        </p:nvSpPr>
        <p:spPr>
          <a:xfrm>
            <a:off x="179512" y="260648"/>
            <a:ext cx="8640960" cy="252000"/>
          </a:xfrm>
          <a:prstGeom prst="rect">
            <a:avLst/>
          </a:prstGeom>
        </p:spPr>
        <p:txBody>
          <a:bodyPr anchor="ctr" anchorCtr="0"/>
          <a:lstStyle>
            <a:lvl1pPr marL="0">
              <a:spcBef>
                <a:spcPts val="0"/>
              </a:spcBef>
              <a:buNone/>
              <a:defRPr sz="2400" b="1" i="0" cap="none" baseline="0">
                <a:solidFill>
                  <a:srgbClr val="00467A"/>
                </a:solidFill>
                <a:latin typeface="Calibri" panose="020F0502020204030204" pitchFamily="34" charset="0"/>
              </a:defRPr>
            </a:lvl1pPr>
            <a:lvl2pPr>
              <a:defRPr b="1" i="1">
                <a:solidFill>
                  <a:srgbClr val="00467A"/>
                </a:solidFill>
                <a:latin typeface="Century Gothic" pitchFamily="34" charset="0"/>
              </a:defRPr>
            </a:lvl2pPr>
            <a:lvl3pPr>
              <a:defRPr b="1" i="1">
                <a:solidFill>
                  <a:srgbClr val="00467A"/>
                </a:solidFill>
                <a:latin typeface="Century Gothic" pitchFamily="34" charset="0"/>
              </a:defRPr>
            </a:lvl3pPr>
            <a:lvl4pPr>
              <a:defRPr b="1" i="1">
                <a:solidFill>
                  <a:srgbClr val="00467A"/>
                </a:solidFill>
                <a:latin typeface="Century Gothic" pitchFamily="34" charset="0"/>
              </a:defRPr>
            </a:lvl4pPr>
            <a:lvl5pPr>
              <a:defRPr b="1" i="1">
                <a:solidFill>
                  <a:srgbClr val="00467A"/>
                </a:solidFill>
                <a:latin typeface="Century Gothic" pitchFamily="34" charset="0"/>
              </a:defRPr>
            </a:lvl5pPr>
          </a:lstStyle>
          <a:p>
            <a:pPr lvl="0"/>
            <a:r>
              <a:rPr lang="fr-FR" smtClean="0"/>
              <a:t>Titre de la diapositive</a:t>
            </a:r>
            <a:endParaRPr lang="fr-FR" dirty="0" smtClean="0"/>
          </a:p>
        </p:txBody>
      </p:sp>
      <p:sp>
        <p:nvSpPr>
          <p:cNvPr id="5" name="Text Box 5"/>
          <p:cNvSpPr txBox="1">
            <a:spLocks noChangeArrowheads="1"/>
          </p:cNvSpPr>
          <p:nvPr userDrawn="1"/>
        </p:nvSpPr>
        <p:spPr bwMode="auto">
          <a:xfrm>
            <a:off x="4499992" y="6582544"/>
            <a:ext cx="2520280" cy="230832"/>
          </a:xfrm>
          <a:prstGeom prst="rect">
            <a:avLst/>
          </a:prstGeom>
          <a:noFill/>
          <a:ln w="9525">
            <a:noFill/>
            <a:miter lim="800000"/>
            <a:headEnd/>
            <a:tailEnd/>
          </a:ln>
          <a:effectLst/>
        </p:spPr>
        <p:txBody>
          <a:bodyPr wrap="square">
            <a:spAutoFit/>
          </a:bodyPr>
          <a:lstStyle/>
          <a:p>
            <a:pPr>
              <a:spcBef>
                <a:spcPct val="50000"/>
              </a:spcBef>
              <a:defRPr/>
            </a:pPr>
            <a:r>
              <a:rPr lang="fr-FR" sz="900" cap="all" baseline="0" dirty="0">
                <a:solidFill>
                  <a:srgbClr val="00467A"/>
                </a:solidFill>
                <a:latin typeface="Calibri" panose="020F0502020204030204" pitchFamily="34" charset="0"/>
              </a:rPr>
              <a:t>Direction </a:t>
            </a:r>
            <a:r>
              <a:rPr lang="fr-FR" sz="900" cap="all" baseline="0">
                <a:solidFill>
                  <a:srgbClr val="00467A"/>
                </a:solidFill>
                <a:latin typeface="Calibri" panose="020F0502020204030204" pitchFamily="34" charset="0"/>
              </a:rPr>
              <a:t>des </a:t>
            </a:r>
            <a:r>
              <a:rPr lang="fr-FR" sz="900" cap="all" baseline="0" smtClean="0">
                <a:solidFill>
                  <a:srgbClr val="00467A"/>
                </a:solidFill>
                <a:latin typeface="Calibri" panose="020F0502020204030204" pitchFamily="34" charset="0"/>
              </a:rPr>
              <a:t>ressources humaines</a:t>
            </a:r>
            <a:endParaRPr lang="fr-FR" sz="900" cap="all" baseline="0" dirty="0">
              <a:solidFill>
                <a:srgbClr val="00467A"/>
              </a:solidFill>
              <a:latin typeface="Calibri" panose="020F0502020204030204" pitchFamily="34" charset="0"/>
            </a:endParaRPr>
          </a:p>
        </p:txBody>
      </p:sp>
      <p:cxnSp>
        <p:nvCxnSpPr>
          <p:cNvPr id="6" name="Connecteur droit 5"/>
          <p:cNvCxnSpPr/>
          <p:nvPr userDrawn="1"/>
        </p:nvCxnSpPr>
        <p:spPr bwMode="auto">
          <a:xfrm flipH="1">
            <a:off x="251520" y="6582544"/>
            <a:ext cx="6336704" cy="0"/>
          </a:xfrm>
          <a:prstGeom prst="line">
            <a:avLst/>
          </a:prstGeom>
          <a:solidFill>
            <a:schemeClr val="accent1"/>
          </a:solidFill>
          <a:ln w="9525" cap="flat" cmpd="sng" algn="ctr">
            <a:solidFill>
              <a:srgbClr val="00467A"/>
            </a:solidFill>
            <a:prstDash val="solid"/>
            <a:round/>
            <a:headEnd type="none" w="med" len="med"/>
            <a:tailEnd type="none" w="med" len="med"/>
          </a:ln>
          <a:effectLst/>
        </p:spPr>
      </p:cxnSp>
      <p:sp>
        <p:nvSpPr>
          <p:cNvPr id="7" name="Rectangle 6"/>
          <p:cNvSpPr txBox="1">
            <a:spLocks noChangeArrowheads="1"/>
          </p:cNvSpPr>
          <p:nvPr userDrawn="1"/>
        </p:nvSpPr>
        <p:spPr>
          <a:xfrm>
            <a:off x="179512" y="6582544"/>
            <a:ext cx="894853" cy="215602"/>
          </a:xfrm>
          <a:prstGeom prst="rect">
            <a:avLst/>
          </a:prstGeom>
          <a:ln/>
        </p:spPr>
        <p:txBody>
          <a:bodyPr/>
          <a:lstStyle>
            <a:defPPr>
              <a:defRPr lang="fr-FR"/>
            </a:defPPr>
            <a:lvl1pPr algn="r" rtl="0" fontAlgn="base">
              <a:spcBef>
                <a:spcPct val="0"/>
              </a:spcBef>
              <a:spcAft>
                <a:spcPct val="0"/>
              </a:spcAft>
              <a:defRPr sz="1400" b="1" kern="1200" baseline="0">
                <a:solidFill>
                  <a:srgbClr val="00467A"/>
                </a:solidFill>
                <a:latin typeface="Trebuchet MS" panose="020B0603020202020204" pitchFamily="34"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pPr algn="l">
              <a:defRPr/>
            </a:pPr>
            <a:fld id="{38EF2B9F-F29B-45BF-9C2B-4B5EE8821F67}" type="slidenum">
              <a:rPr lang="fr-FR" sz="900" cap="all" baseline="0" smtClean="0">
                <a:latin typeface="Calibri" panose="020F0502020204030204" pitchFamily="34" charset="0"/>
              </a:rPr>
              <a:pPr algn="l">
                <a:defRPr/>
              </a:pPr>
              <a:t>‹N°›</a:t>
            </a:fld>
            <a:endParaRPr lang="fr-FR" sz="900" cap="all" baseline="0" dirty="0">
              <a:latin typeface="Calibri" panose="020F0502020204030204" pitchFamily="34" charset="0"/>
            </a:endParaRPr>
          </a:p>
        </p:txBody>
      </p:sp>
      <p:pic>
        <p:nvPicPr>
          <p:cNvPr id="8" name="Imag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04248" y="6021288"/>
            <a:ext cx="1663876" cy="800100"/>
          </a:xfrm>
          <a:prstGeom prst="rect">
            <a:avLst/>
          </a:prstGeom>
        </p:spPr>
      </p:pic>
      <p:graphicFrame>
        <p:nvGraphicFramePr>
          <p:cNvPr id="20" name="Graphique 19"/>
          <p:cNvGraphicFramePr/>
          <p:nvPr userDrawn="1">
            <p:extLst>
              <p:ext uri="{D42A27DB-BD31-4B8C-83A1-F6EECF244321}">
                <p14:modId xmlns:p14="http://schemas.microsoft.com/office/powerpoint/2010/main" val="335647064"/>
              </p:ext>
            </p:extLst>
          </p:nvPr>
        </p:nvGraphicFramePr>
        <p:xfrm>
          <a:off x="5148064" y="1911316"/>
          <a:ext cx="3150604" cy="297207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5" name="Diagramme 74"/>
          <p:cNvGraphicFramePr/>
          <p:nvPr userDrawn="1">
            <p:extLst>
              <p:ext uri="{D42A27DB-BD31-4B8C-83A1-F6EECF244321}">
                <p14:modId xmlns:p14="http://schemas.microsoft.com/office/powerpoint/2010/main" val="1624606300"/>
              </p:ext>
            </p:extLst>
          </p:nvPr>
        </p:nvGraphicFramePr>
        <p:xfrm>
          <a:off x="1331640" y="1628800"/>
          <a:ext cx="6096000" cy="241668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76" name="Rectangle à coins arrondis 75"/>
          <p:cNvSpPr/>
          <p:nvPr userDrawn="1"/>
        </p:nvSpPr>
        <p:spPr bwMode="auto">
          <a:xfrm>
            <a:off x="1619672" y="3429000"/>
            <a:ext cx="1368152" cy="360040"/>
          </a:xfrm>
          <a:prstGeom prst="roundRect">
            <a:avLst/>
          </a:prstGeom>
          <a:solidFill>
            <a:srgbClr val="C2D1DC"/>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bg2">
                    <a:lumMod val="50000"/>
                  </a:schemeClr>
                </a:solidFill>
                <a:effectLst/>
                <a:latin typeface="Calibri" panose="020F0502020204030204" pitchFamily="34" charset="0"/>
                <a:cs typeface="Calibri" panose="020F0502020204030204" pitchFamily="34" charset="0"/>
              </a:rPr>
              <a:t>Action 1</a:t>
            </a:r>
          </a:p>
        </p:txBody>
      </p:sp>
      <p:sp>
        <p:nvSpPr>
          <p:cNvPr id="77" name="Rectangle à coins arrondis 76"/>
          <p:cNvSpPr/>
          <p:nvPr userDrawn="1"/>
        </p:nvSpPr>
        <p:spPr bwMode="auto">
          <a:xfrm>
            <a:off x="3491880" y="3429000"/>
            <a:ext cx="1368152" cy="360040"/>
          </a:xfrm>
          <a:prstGeom prst="roundRect">
            <a:avLst/>
          </a:prstGeom>
          <a:solidFill>
            <a:srgbClr val="C2D1DC"/>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bg2">
                    <a:lumMod val="50000"/>
                  </a:schemeClr>
                </a:solidFill>
                <a:effectLst/>
                <a:latin typeface="Calibri" panose="020F0502020204030204" pitchFamily="34" charset="0"/>
                <a:cs typeface="Calibri" panose="020F0502020204030204" pitchFamily="34" charset="0"/>
              </a:rPr>
              <a:t>Action 2</a:t>
            </a:r>
          </a:p>
        </p:txBody>
      </p:sp>
      <p:sp>
        <p:nvSpPr>
          <p:cNvPr id="78" name="Rectangle à coins arrondis 77"/>
          <p:cNvSpPr/>
          <p:nvPr userDrawn="1"/>
        </p:nvSpPr>
        <p:spPr bwMode="auto">
          <a:xfrm>
            <a:off x="5508104" y="3429000"/>
            <a:ext cx="1368152" cy="360040"/>
          </a:xfrm>
          <a:prstGeom prst="roundRect">
            <a:avLst/>
          </a:prstGeom>
          <a:solidFill>
            <a:srgbClr val="C2D1DC"/>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bg2">
                    <a:lumMod val="50000"/>
                  </a:schemeClr>
                </a:solidFill>
                <a:effectLst/>
                <a:latin typeface="Calibri" panose="020F0502020204030204" pitchFamily="34" charset="0"/>
                <a:cs typeface="Calibri" panose="020F0502020204030204" pitchFamily="34" charset="0"/>
              </a:rPr>
              <a:t>Action 3</a:t>
            </a:r>
          </a:p>
        </p:txBody>
      </p:sp>
    </p:spTree>
    <p:extLst>
      <p:ext uri="{BB962C8B-B14F-4D97-AF65-F5344CB8AC3E}">
        <p14:creationId xmlns:p14="http://schemas.microsoft.com/office/powerpoint/2010/main" val="784034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_Disposition personnalisée 01">
    <p:spTree>
      <p:nvGrpSpPr>
        <p:cNvPr id="1" name=""/>
        <p:cNvGrpSpPr/>
        <p:nvPr/>
      </p:nvGrpSpPr>
      <p:grpSpPr>
        <a:xfrm>
          <a:off x="0" y="0"/>
          <a:ext cx="0" cy="0"/>
          <a:chOff x="0" y="0"/>
          <a:chExt cx="0" cy="0"/>
        </a:xfrm>
      </p:grpSpPr>
      <p:cxnSp>
        <p:nvCxnSpPr>
          <p:cNvPr id="3" name="Connecteur droit 2"/>
          <p:cNvCxnSpPr/>
          <p:nvPr userDrawn="1"/>
        </p:nvCxnSpPr>
        <p:spPr bwMode="auto">
          <a:xfrm flipH="1">
            <a:off x="251520" y="620688"/>
            <a:ext cx="8568952" cy="0"/>
          </a:xfrm>
          <a:prstGeom prst="line">
            <a:avLst/>
          </a:prstGeom>
          <a:solidFill>
            <a:schemeClr val="accent1"/>
          </a:solidFill>
          <a:ln w="9525" cap="flat" cmpd="sng" algn="ctr">
            <a:solidFill>
              <a:schemeClr val="accent5">
                <a:lumMod val="75000"/>
              </a:schemeClr>
            </a:solidFill>
            <a:prstDash val="solid"/>
            <a:round/>
            <a:headEnd type="none" w="med" len="med"/>
            <a:tailEnd type="none" w="med" len="med"/>
          </a:ln>
          <a:effectLst/>
        </p:spPr>
      </p:cxnSp>
      <p:sp>
        <p:nvSpPr>
          <p:cNvPr id="4" name="Espace réservé du texte 15"/>
          <p:cNvSpPr>
            <a:spLocks noGrp="1"/>
          </p:cNvSpPr>
          <p:nvPr>
            <p:ph type="body" sz="quarter" idx="17" hasCustomPrompt="1"/>
          </p:nvPr>
        </p:nvSpPr>
        <p:spPr>
          <a:xfrm>
            <a:off x="179512" y="260648"/>
            <a:ext cx="8640960" cy="252000"/>
          </a:xfrm>
          <a:prstGeom prst="rect">
            <a:avLst/>
          </a:prstGeom>
        </p:spPr>
        <p:txBody>
          <a:bodyPr anchor="ctr" anchorCtr="0"/>
          <a:lstStyle>
            <a:lvl1pPr marL="0">
              <a:spcBef>
                <a:spcPts val="0"/>
              </a:spcBef>
              <a:buNone/>
              <a:defRPr sz="2400" b="1" i="0" cap="none" baseline="0">
                <a:solidFill>
                  <a:srgbClr val="00467A"/>
                </a:solidFill>
                <a:latin typeface="Calibri" panose="020F0502020204030204" pitchFamily="34" charset="0"/>
              </a:defRPr>
            </a:lvl1pPr>
            <a:lvl2pPr>
              <a:defRPr b="1" i="1">
                <a:solidFill>
                  <a:srgbClr val="00467A"/>
                </a:solidFill>
                <a:latin typeface="Century Gothic" pitchFamily="34" charset="0"/>
              </a:defRPr>
            </a:lvl2pPr>
            <a:lvl3pPr>
              <a:defRPr b="1" i="1">
                <a:solidFill>
                  <a:srgbClr val="00467A"/>
                </a:solidFill>
                <a:latin typeface="Century Gothic" pitchFamily="34" charset="0"/>
              </a:defRPr>
            </a:lvl3pPr>
            <a:lvl4pPr>
              <a:defRPr b="1" i="1">
                <a:solidFill>
                  <a:srgbClr val="00467A"/>
                </a:solidFill>
                <a:latin typeface="Century Gothic" pitchFamily="34" charset="0"/>
              </a:defRPr>
            </a:lvl4pPr>
            <a:lvl5pPr>
              <a:defRPr b="1" i="1">
                <a:solidFill>
                  <a:srgbClr val="00467A"/>
                </a:solidFill>
                <a:latin typeface="Century Gothic" pitchFamily="34" charset="0"/>
              </a:defRPr>
            </a:lvl5pPr>
          </a:lstStyle>
          <a:p>
            <a:pPr lvl="0"/>
            <a:r>
              <a:rPr lang="fr-FR" smtClean="0"/>
              <a:t>Titre de la diapositive</a:t>
            </a:r>
            <a:endParaRPr lang="fr-FR" dirty="0" smtClean="0"/>
          </a:p>
        </p:txBody>
      </p:sp>
      <p:sp>
        <p:nvSpPr>
          <p:cNvPr id="5" name="Text Box 5"/>
          <p:cNvSpPr txBox="1">
            <a:spLocks noChangeArrowheads="1"/>
          </p:cNvSpPr>
          <p:nvPr userDrawn="1"/>
        </p:nvSpPr>
        <p:spPr bwMode="auto">
          <a:xfrm>
            <a:off x="4499992" y="6582544"/>
            <a:ext cx="2520280" cy="230832"/>
          </a:xfrm>
          <a:prstGeom prst="rect">
            <a:avLst/>
          </a:prstGeom>
          <a:noFill/>
          <a:ln w="9525">
            <a:noFill/>
            <a:miter lim="800000"/>
            <a:headEnd/>
            <a:tailEnd/>
          </a:ln>
          <a:effectLst/>
        </p:spPr>
        <p:txBody>
          <a:bodyPr wrap="square">
            <a:spAutoFit/>
          </a:bodyPr>
          <a:lstStyle/>
          <a:p>
            <a:pPr>
              <a:spcBef>
                <a:spcPct val="50000"/>
              </a:spcBef>
              <a:defRPr/>
            </a:pPr>
            <a:r>
              <a:rPr lang="fr-FR" sz="900" cap="all" baseline="0" dirty="0">
                <a:solidFill>
                  <a:srgbClr val="00467A"/>
                </a:solidFill>
                <a:latin typeface="Calibri" panose="020F0502020204030204" pitchFamily="34" charset="0"/>
              </a:rPr>
              <a:t>Direction </a:t>
            </a:r>
            <a:r>
              <a:rPr lang="fr-FR" sz="900" cap="all" baseline="0">
                <a:solidFill>
                  <a:srgbClr val="00467A"/>
                </a:solidFill>
                <a:latin typeface="Calibri" panose="020F0502020204030204" pitchFamily="34" charset="0"/>
              </a:rPr>
              <a:t>des </a:t>
            </a:r>
            <a:r>
              <a:rPr lang="fr-FR" sz="900" cap="all" baseline="0" smtClean="0">
                <a:solidFill>
                  <a:srgbClr val="00467A"/>
                </a:solidFill>
                <a:latin typeface="Calibri" panose="020F0502020204030204" pitchFamily="34" charset="0"/>
              </a:rPr>
              <a:t>ressources humaines</a:t>
            </a:r>
            <a:endParaRPr lang="fr-FR" sz="900" cap="all" baseline="0" dirty="0">
              <a:solidFill>
                <a:srgbClr val="00467A"/>
              </a:solidFill>
              <a:latin typeface="Calibri" panose="020F0502020204030204" pitchFamily="34" charset="0"/>
            </a:endParaRPr>
          </a:p>
        </p:txBody>
      </p:sp>
      <p:cxnSp>
        <p:nvCxnSpPr>
          <p:cNvPr id="6" name="Connecteur droit 5"/>
          <p:cNvCxnSpPr/>
          <p:nvPr userDrawn="1"/>
        </p:nvCxnSpPr>
        <p:spPr bwMode="auto">
          <a:xfrm flipH="1">
            <a:off x="251520" y="6582544"/>
            <a:ext cx="6336704" cy="0"/>
          </a:xfrm>
          <a:prstGeom prst="line">
            <a:avLst/>
          </a:prstGeom>
          <a:solidFill>
            <a:schemeClr val="accent1"/>
          </a:solidFill>
          <a:ln w="9525" cap="flat" cmpd="sng" algn="ctr">
            <a:solidFill>
              <a:srgbClr val="00467A"/>
            </a:solidFill>
            <a:prstDash val="solid"/>
            <a:round/>
            <a:headEnd type="none" w="med" len="med"/>
            <a:tailEnd type="none" w="med" len="med"/>
          </a:ln>
          <a:effectLst/>
        </p:spPr>
      </p:cxnSp>
      <p:sp>
        <p:nvSpPr>
          <p:cNvPr id="7" name="Rectangle 6"/>
          <p:cNvSpPr txBox="1">
            <a:spLocks noChangeArrowheads="1"/>
          </p:cNvSpPr>
          <p:nvPr userDrawn="1"/>
        </p:nvSpPr>
        <p:spPr>
          <a:xfrm>
            <a:off x="179512" y="6582544"/>
            <a:ext cx="894853" cy="215602"/>
          </a:xfrm>
          <a:prstGeom prst="rect">
            <a:avLst/>
          </a:prstGeom>
          <a:ln/>
        </p:spPr>
        <p:txBody>
          <a:bodyPr/>
          <a:lstStyle>
            <a:defPPr>
              <a:defRPr lang="fr-FR"/>
            </a:defPPr>
            <a:lvl1pPr algn="r" rtl="0" fontAlgn="base">
              <a:spcBef>
                <a:spcPct val="0"/>
              </a:spcBef>
              <a:spcAft>
                <a:spcPct val="0"/>
              </a:spcAft>
              <a:defRPr sz="1400" b="1" kern="1200" baseline="0">
                <a:solidFill>
                  <a:srgbClr val="00467A"/>
                </a:solidFill>
                <a:latin typeface="Trebuchet MS" panose="020B0603020202020204" pitchFamily="34"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pPr algn="l">
              <a:defRPr/>
            </a:pPr>
            <a:fld id="{38EF2B9F-F29B-45BF-9C2B-4B5EE8821F67}" type="slidenum">
              <a:rPr lang="fr-FR" sz="900" cap="all" baseline="0" smtClean="0">
                <a:latin typeface="Calibri" panose="020F0502020204030204" pitchFamily="34" charset="0"/>
              </a:rPr>
              <a:pPr algn="l">
                <a:defRPr/>
              </a:pPr>
              <a:t>‹N°›</a:t>
            </a:fld>
            <a:endParaRPr lang="fr-FR" sz="900" cap="all" baseline="0" dirty="0">
              <a:latin typeface="Calibri" panose="020F0502020204030204" pitchFamily="34" charset="0"/>
            </a:endParaRPr>
          </a:p>
        </p:txBody>
      </p:sp>
      <p:pic>
        <p:nvPicPr>
          <p:cNvPr id="8" name="Imag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04248" y="6021288"/>
            <a:ext cx="1663876" cy="800100"/>
          </a:xfrm>
          <a:prstGeom prst="rect">
            <a:avLst/>
          </a:prstGeom>
        </p:spPr>
      </p:pic>
      <p:graphicFrame>
        <p:nvGraphicFramePr>
          <p:cNvPr id="20" name="Graphique 19"/>
          <p:cNvGraphicFramePr/>
          <p:nvPr userDrawn="1">
            <p:extLst>
              <p:ext uri="{D42A27DB-BD31-4B8C-83A1-F6EECF244321}">
                <p14:modId xmlns:p14="http://schemas.microsoft.com/office/powerpoint/2010/main" val="2272306653"/>
              </p:ext>
            </p:extLst>
          </p:nvPr>
        </p:nvGraphicFramePr>
        <p:xfrm>
          <a:off x="5148064" y="1911316"/>
          <a:ext cx="3150604" cy="2972073"/>
        </p:xfrm>
        <a:graphic>
          <a:graphicData uri="http://schemas.openxmlformats.org/drawingml/2006/chart">
            <c:chart xmlns:c="http://schemas.openxmlformats.org/drawingml/2006/chart" xmlns:r="http://schemas.openxmlformats.org/officeDocument/2006/relationships" r:id="rId3"/>
          </a:graphicData>
        </a:graphic>
      </p:graphicFrame>
      <p:sp>
        <p:nvSpPr>
          <p:cNvPr id="13" name="Rectangle à coins arrondis 12"/>
          <p:cNvSpPr/>
          <p:nvPr userDrawn="1"/>
        </p:nvSpPr>
        <p:spPr>
          <a:xfrm>
            <a:off x="415925" y="1208321"/>
            <a:ext cx="1368425" cy="1356583"/>
          </a:xfrm>
          <a:prstGeom prst="roundRect">
            <a:avLst/>
          </a:prstGeom>
          <a:solidFill>
            <a:srgbClr val="00467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hangingPunct="1">
              <a:defRPr/>
            </a:pPr>
            <a:r>
              <a:rPr lang="fr-FR" altLang="fr-FR" sz="1400" b="1" dirty="0" smtClean="0">
                <a:solidFill>
                  <a:schemeClr val="bg1"/>
                </a:solidFill>
              </a:rPr>
              <a:t>Rubrique</a:t>
            </a:r>
          </a:p>
        </p:txBody>
      </p:sp>
      <p:sp>
        <p:nvSpPr>
          <p:cNvPr id="14" name="Rectangle à coins arrondis 13"/>
          <p:cNvSpPr/>
          <p:nvPr userDrawn="1"/>
        </p:nvSpPr>
        <p:spPr>
          <a:xfrm>
            <a:off x="395288" y="3068861"/>
            <a:ext cx="1368425" cy="1440259"/>
          </a:xfrm>
          <a:prstGeom prst="roundRect">
            <a:avLst/>
          </a:prstGeom>
          <a:solidFill>
            <a:srgbClr val="00467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hangingPunct="1">
              <a:defRPr/>
            </a:pPr>
            <a:r>
              <a:rPr lang="fr-FR" altLang="fr-FR" sz="1400" b="1" dirty="0" smtClean="0">
                <a:solidFill>
                  <a:schemeClr val="bg1"/>
                </a:solidFill>
              </a:rPr>
              <a:t>Rubrique</a:t>
            </a:r>
          </a:p>
        </p:txBody>
      </p:sp>
      <p:sp>
        <p:nvSpPr>
          <p:cNvPr id="15" name="ZoneTexte 14"/>
          <p:cNvSpPr txBox="1"/>
          <p:nvPr userDrawn="1"/>
        </p:nvSpPr>
        <p:spPr>
          <a:xfrm>
            <a:off x="2123728" y="1347475"/>
            <a:ext cx="6552728" cy="1169551"/>
          </a:xfrm>
          <a:prstGeom prst="rect">
            <a:avLst/>
          </a:prstGeom>
          <a:noFill/>
        </p:spPr>
        <p:txBody>
          <a:bodyPr wrap="square" rtlCol="0">
            <a:spAutoFit/>
          </a:bodyPr>
          <a:lstStyle/>
          <a:p>
            <a:pPr marL="342900" marR="0" indent="-342900"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r>
              <a:rPr lang="fr-FR" sz="1400" b="1" dirty="0" smtClean="0">
                <a:solidFill>
                  <a:srgbClr val="00467A"/>
                </a:solidFill>
                <a:latin typeface="Calibri" panose="020F0502020204030204" pitchFamily="34" charset="0"/>
              </a:rPr>
              <a:t>Texte</a:t>
            </a:r>
          </a:p>
          <a:p>
            <a:pPr marL="342900" marR="0" indent="-342900"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endParaRPr lang="fr-FR" sz="1400" b="1" baseline="0" dirty="0">
              <a:solidFill>
                <a:srgbClr val="00467A"/>
              </a:solidFill>
              <a:latin typeface="Calibri" panose="020F0502020204030204" pitchFamily="34" charset="0"/>
            </a:endParaRPr>
          </a:p>
          <a:p>
            <a:pPr marL="342900" marR="0" indent="-342900"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r>
              <a:rPr lang="fr-FR" sz="1400" b="1" dirty="0" smtClean="0">
                <a:solidFill>
                  <a:srgbClr val="00467A"/>
                </a:solidFill>
                <a:latin typeface="Calibri" panose="020F0502020204030204" pitchFamily="34" charset="0"/>
              </a:rPr>
              <a:t>Texte</a:t>
            </a:r>
          </a:p>
          <a:p>
            <a:pPr marL="342900" marR="0" indent="-342900"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endParaRPr lang="fr-FR" sz="1400" b="1" baseline="0" dirty="0">
              <a:solidFill>
                <a:srgbClr val="00467A"/>
              </a:solidFill>
              <a:latin typeface="Calibri" panose="020F0502020204030204" pitchFamily="34" charset="0"/>
            </a:endParaRPr>
          </a:p>
          <a:p>
            <a:pPr marL="342900" marR="0" indent="-342900"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r>
              <a:rPr lang="fr-FR" sz="1400" b="1" dirty="0" smtClean="0">
                <a:solidFill>
                  <a:srgbClr val="00467A"/>
                </a:solidFill>
                <a:latin typeface="Calibri" panose="020F0502020204030204" pitchFamily="34" charset="0"/>
              </a:rPr>
              <a:t>Texte</a:t>
            </a:r>
            <a:endParaRPr lang="fr-FR" sz="1400" b="1" baseline="0" dirty="0" smtClean="0">
              <a:solidFill>
                <a:srgbClr val="00467A"/>
              </a:solidFill>
              <a:latin typeface="Calibri" panose="020F0502020204030204" pitchFamily="34" charset="0"/>
            </a:endParaRPr>
          </a:p>
        </p:txBody>
      </p:sp>
      <p:sp>
        <p:nvSpPr>
          <p:cNvPr id="16" name="ZoneTexte 15"/>
          <p:cNvSpPr txBox="1"/>
          <p:nvPr userDrawn="1"/>
        </p:nvSpPr>
        <p:spPr>
          <a:xfrm>
            <a:off x="2123728" y="3073944"/>
            <a:ext cx="6552728" cy="1169551"/>
          </a:xfrm>
          <a:prstGeom prst="rect">
            <a:avLst/>
          </a:prstGeom>
          <a:noFill/>
        </p:spPr>
        <p:txBody>
          <a:bodyPr wrap="square" rtlCol="0">
            <a:spAutoFit/>
          </a:bodyPr>
          <a:lstStyle/>
          <a:p>
            <a:pPr marL="342900" marR="0" indent="-342900"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r>
              <a:rPr lang="fr-FR" sz="1400" b="1" dirty="0" smtClean="0">
                <a:solidFill>
                  <a:srgbClr val="00467A"/>
                </a:solidFill>
                <a:latin typeface="Calibri" panose="020F0502020204030204" pitchFamily="34" charset="0"/>
              </a:rPr>
              <a:t>Texte</a:t>
            </a:r>
          </a:p>
          <a:p>
            <a:pPr marL="342900" marR="0" indent="-342900"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endParaRPr lang="fr-FR" sz="1400" b="1" baseline="0" dirty="0">
              <a:solidFill>
                <a:srgbClr val="00467A"/>
              </a:solidFill>
              <a:latin typeface="Calibri" panose="020F0502020204030204" pitchFamily="34" charset="0"/>
            </a:endParaRPr>
          </a:p>
          <a:p>
            <a:pPr marL="342900" marR="0" indent="-342900"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r>
              <a:rPr lang="fr-FR" sz="1400" b="1" dirty="0" smtClean="0">
                <a:solidFill>
                  <a:srgbClr val="00467A"/>
                </a:solidFill>
                <a:latin typeface="Calibri" panose="020F0502020204030204" pitchFamily="34" charset="0"/>
              </a:rPr>
              <a:t>Texte</a:t>
            </a:r>
          </a:p>
          <a:p>
            <a:pPr marL="342900" marR="0" indent="-342900"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endParaRPr lang="fr-FR" sz="1400" b="1" baseline="0" dirty="0">
              <a:solidFill>
                <a:srgbClr val="00467A"/>
              </a:solidFill>
              <a:latin typeface="Calibri" panose="020F0502020204030204" pitchFamily="34" charset="0"/>
            </a:endParaRPr>
          </a:p>
          <a:p>
            <a:pPr marL="342900" marR="0" indent="-342900"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r>
              <a:rPr lang="fr-FR" sz="1400" b="1" dirty="0" smtClean="0">
                <a:solidFill>
                  <a:srgbClr val="00467A"/>
                </a:solidFill>
                <a:latin typeface="Calibri" panose="020F0502020204030204" pitchFamily="34" charset="0"/>
              </a:rPr>
              <a:t>Texte</a:t>
            </a:r>
            <a:endParaRPr lang="fr-FR" sz="1400" b="1" baseline="0" dirty="0" smtClean="0">
              <a:solidFill>
                <a:srgbClr val="00467A"/>
              </a:solidFill>
              <a:latin typeface="Calibri" panose="020F0502020204030204" pitchFamily="34" charset="0"/>
            </a:endParaRPr>
          </a:p>
        </p:txBody>
      </p:sp>
      <p:sp>
        <p:nvSpPr>
          <p:cNvPr id="17" name="Rectangle à coins arrondis 16"/>
          <p:cNvSpPr/>
          <p:nvPr userDrawn="1"/>
        </p:nvSpPr>
        <p:spPr bwMode="auto">
          <a:xfrm>
            <a:off x="1259632" y="5157192"/>
            <a:ext cx="6264696" cy="720080"/>
          </a:xfrm>
          <a:prstGeom prst="round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dirty="0" smtClean="0">
                <a:ln>
                  <a:noFill/>
                </a:ln>
                <a:solidFill>
                  <a:srgbClr val="00467A"/>
                </a:solidFill>
                <a:effectLst/>
                <a:latin typeface="Calibri" panose="020F0502020204030204" pitchFamily="34" charset="0"/>
              </a:rPr>
              <a:t>Message principal</a:t>
            </a:r>
            <a:endParaRPr kumimoji="0" lang="fr-FR" sz="1600" b="1" i="0" u="none" strike="noStrike" cap="none" normalizeH="0" baseline="0" dirty="0" smtClean="0">
              <a:ln>
                <a:noFill/>
              </a:ln>
              <a:solidFill>
                <a:srgbClr val="00467A"/>
              </a:solidFill>
              <a:effectLst/>
              <a:latin typeface="Calibri" panose="020F0502020204030204" pitchFamily="34" charset="0"/>
            </a:endParaRPr>
          </a:p>
        </p:txBody>
      </p:sp>
    </p:spTree>
    <p:extLst>
      <p:ext uri="{BB962C8B-B14F-4D97-AF65-F5344CB8AC3E}">
        <p14:creationId xmlns:p14="http://schemas.microsoft.com/office/powerpoint/2010/main" val="12884981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3" r:id="rId1"/>
    <p:sldLayoutId id="2147483664" r:id="rId2"/>
    <p:sldLayoutId id="2147483669" r:id="rId3"/>
    <p:sldLayoutId id="2147483665" r:id="rId4"/>
    <p:sldLayoutId id="2147483673" r:id="rId5"/>
    <p:sldLayoutId id="2147483674" r:id="rId6"/>
    <p:sldLayoutId id="2147483675" r:id="rId7"/>
    <p:sldLayoutId id="2147483676" r:id="rId8"/>
    <p:sldLayoutId id="2147483677" r:id="rId9"/>
    <p:sldLayoutId id="2147483667" r:id="rId10"/>
    <p:sldLayoutId id="2147483672" r:id="rId11"/>
    <p:sldLayoutId id="2147483668" r:id="rId12"/>
    <p:sldLayoutId id="2147483670" r:id="rId13"/>
    <p:sldLayoutId id="2147483671" r:id="rId14"/>
    <p:sldLayoutId id="2147483666" r:id="rId15"/>
    <p:sldLayoutId id="2147483678" r:id="rId16"/>
  </p:sldLayoutIdLst>
  <p:timing>
    <p:tnLst>
      <p:par>
        <p:cTn id="1" dur="indefinite" restart="never" nodeType="tmRoot"/>
      </p:par>
    </p:tnLst>
  </p:timing>
  <p:hf hdr="0" ftr="0" dt="0"/>
  <p:txStyles>
    <p:titleStyle>
      <a:lvl1pPr algn="l" rtl="0" eaLnBrk="1" fontAlgn="base" hangingPunct="1">
        <a:lnSpc>
          <a:spcPts val="3800"/>
        </a:lnSpc>
        <a:spcBef>
          <a:spcPct val="0"/>
        </a:spcBef>
        <a:spcAft>
          <a:spcPts val="0"/>
        </a:spcAft>
        <a:defRPr sz="3600" b="1" spc="0" baseline="0">
          <a:solidFill>
            <a:srgbClr val="00467A"/>
          </a:solidFill>
          <a:latin typeface="+mj-lt"/>
          <a:ea typeface="+mj-ea"/>
          <a:cs typeface="+mj-cs"/>
        </a:defRPr>
      </a:lvl1pPr>
      <a:lvl2pPr algn="ctr" rtl="0" eaLnBrk="1" fontAlgn="base" hangingPunct="1">
        <a:lnSpc>
          <a:spcPct val="90000"/>
        </a:lnSpc>
        <a:spcBef>
          <a:spcPct val="0"/>
        </a:spcBef>
        <a:spcAft>
          <a:spcPct val="0"/>
        </a:spcAft>
        <a:defRPr sz="3200" b="1">
          <a:solidFill>
            <a:schemeClr val="accent2"/>
          </a:solidFill>
          <a:latin typeface="Trebuchet MS" pitchFamily="34" charset="0"/>
        </a:defRPr>
      </a:lvl2pPr>
      <a:lvl3pPr algn="ctr" rtl="0" eaLnBrk="1" fontAlgn="base" hangingPunct="1">
        <a:lnSpc>
          <a:spcPct val="90000"/>
        </a:lnSpc>
        <a:spcBef>
          <a:spcPct val="0"/>
        </a:spcBef>
        <a:spcAft>
          <a:spcPct val="0"/>
        </a:spcAft>
        <a:defRPr sz="3200" b="1">
          <a:solidFill>
            <a:schemeClr val="accent2"/>
          </a:solidFill>
          <a:latin typeface="Trebuchet MS" pitchFamily="34" charset="0"/>
        </a:defRPr>
      </a:lvl3pPr>
      <a:lvl4pPr algn="ctr" rtl="0" eaLnBrk="1" fontAlgn="base" hangingPunct="1">
        <a:lnSpc>
          <a:spcPct val="90000"/>
        </a:lnSpc>
        <a:spcBef>
          <a:spcPct val="0"/>
        </a:spcBef>
        <a:spcAft>
          <a:spcPct val="0"/>
        </a:spcAft>
        <a:defRPr sz="3200" b="1">
          <a:solidFill>
            <a:schemeClr val="accent2"/>
          </a:solidFill>
          <a:latin typeface="Trebuchet MS" pitchFamily="34" charset="0"/>
        </a:defRPr>
      </a:lvl4pPr>
      <a:lvl5pPr algn="ctr" rtl="0" eaLnBrk="1" fontAlgn="base" hangingPunct="1">
        <a:lnSpc>
          <a:spcPct val="90000"/>
        </a:lnSpc>
        <a:spcBef>
          <a:spcPct val="0"/>
        </a:spcBef>
        <a:spcAft>
          <a:spcPct val="0"/>
        </a:spcAft>
        <a:defRPr sz="3200" b="1">
          <a:solidFill>
            <a:schemeClr val="accent2"/>
          </a:solidFill>
          <a:latin typeface="Trebuchet MS" pitchFamily="34" charset="0"/>
        </a:defRPr>
      </a:lvl5pPr>
      <a:lvl6pPr marL="457200" algn="ctr" rtl="0" eaLnBrk="1" fontAlgn="base" hangingPunct="1">
        <a:lnSpc>
          <a:spcPct val="90000"/>
        </a:lnSpc>
        <a:spcBef>
          <a:spcPct val="0"/>
        </a:spcBef>
        <a:spcAft>
          <a:spcPct val="0"/>
        </a:spcAft>
        <a:defRPr sz="3200" b="1">
          <a:solidFill>
            <a:schemeClr val="accent2"/>
          </a:solidFill>
          <a:latin typeface="Trebuchet MS" pitchFamily="34" charset="0"/>
        </a:defRPr>
      </a:lvl6pPr>
      <a:lvl7pPr marL="914400" algn="ctr" rtl="0" eaLnBrk="1" fontAlgn="base" hangingPunct="1">
        <a:lnSpc>
          <a:spcPct val="90000"/>
        </a:lnSpc>
        <a:spcBef>
          <a:spcPct val="0"/>
        </a:spcBef>
        <a:spcAft>
          <a:spcPct val="0"/>
        </a:spcAft>
        <a:defRPr sz="3200" b="1">
          <a:solidFill>
            <a:schemeClr val="accent2"/>
          </a:solidFill>
          <a:latin typeface="Trebuchet MS" pitchFamily="34" charset="0"/>
        </a:defRPr>
      </a:lvl7pPr>
      <a:lvl8pPr marL="1371600" algn="ctr" rtl="0" eaLnBrk="1" fontAlgn="base" hangingPunct="1">
        <a:lnSpc>
          <a:spcPct val="90000"/>
        </a:lnSpc>
        <a:spcBef>
          <a:spcPct val="0"/>
        </a:spcBef>
        <a:spcAft>
          <a:spcPct val="0"/>
        </a:spcAft>
        <a:defRPr sz="3200" b="1">
          <a:solidFill>
            <a:schemeClr val="accent2"/>
          </a:solidFill>
          <a:latin typeface="Trebuchet MS" pitchFamily="34" charset="0"/>
        </a:defRPr>
      </a:lvl8pPr>
      <a:lvl9pPr marL="1828800" algn="ctr" rtl="0" eaLnBrk="1" fontAlgn="base" hangingPunct="1">
        <a:lnSpc>
          <a:spcPct val="90000"/>
        </a:lnSpc>
        <a:spcBef>
          <a:spcPct val="0"/>
        </a:spcBef>
        <a:spcAft>
          <a:spcPct val="0"/>
        </a:spcAft>
        <a:defRPr sz="3200" b="1">
          <a:solidFill>
            <a:schemeClr val="accent2"/>
          </a:solidFill>
          <a:latin typeface="Trebuchet MS" pitchFamily="34" charset="0"/>
        </a:defRPr>
      </a:lvl9pPr>
    </p:titleStyle>
    <p:bodyStyle>
      <a:lvl1pPr marL="342900" indent="-342900" algn="l" rtl="0" eaLnBrk="1" fontAlgn="base" hangingPunct="1">
        <a:spcBef>
          <a:spcPct val="20000"/>
        </a:spcBef>
        <a:spcAft>
          <a:spcPct val="0"/>
        </a:spcAft>
        <a:buFont typeface="Calibri" pitchFamily="34" charset="0"/>
        <a:buChar char="§"/>
        <a:defRPr sz="2800">
          <a:solidFill>
            <a:schemeClr val="accent2"/>
          </a:solidFill>
          <a:latin typeface="+mn-lt"/>
          <a:ea typeface="+mn-ea"/>
          <a:cs typeface="+mn-cs"/>
        </a:defRPr>
      </a:lvl1pPr>
      <a:lvl2pPr marL="742950" indent="-285750" algn="l" rtl="0" eaLnBrk="1" fontAlgn="base" hangingPunct="1">
        <a:spcBef>
          <a:spcPct val="20000"/>
        </a:spcBef>
        <a:spcAft>
          <a:spcPct val="0"/>
        </a:spcAft>
        <a:buFont typeface="Calibri" pitchFamily="34" charset="0"/>
        <a:buChar char="§"/>
        <a:defRPr sz="2000">
          <a:solidFill>
            <a:srgbClr val="996600"/>
          </a:solidFill>
          <a:latin typeface="+mn-lt"/>
        </a:defRPr>
      </a:lvl2pPr>
      <a:lvl3pPr marL="1143000" indent="-228600" algn="l" rtl="0" eaLnBrk="1" fontAlgn="base" hangingPunct="1">
        <a:spcBef>
          <a:spcPct val="20000"/>
        </a:spcBef>
        <a:spcAft>
          <a:spcPct val="0"/>
        </a:spcAft>
        <a:buFont typeface="Calibri" pitchFamily="34" charset="0"/>
        <a:buChar char="§"/>
        <a:defRPr>
          <a:solidFill>
            <a:srgbClr val="808000"/>
          </a:solidFill>
          <a:latin typeface="+mn-lt"/>
        </a:defRPr>
      </a:lvl3pPr>
      <a:lvl4pPr marL="1600200" indent="-228600" algn="l" rtl="0" eaLnBrk="1" fontAlgn="base" hangingPunct="1">
        <a:spcBef>
          <a:spcPct val="20000"/>
        </a:spcBef>
        <a:spcAft>
          <a:spcPct val="0"/>
        </a:spcAft>
        <a:buFont typeface="Calibri" pitchFamily="34" charset="0"/>
        <a:buChar char="§"/>
        <a:defRPr sz="1600">
          <a:solidFill>
            <a:srgbClr val="008080"/>
          </a:solidFill>
          <a:latin typeface="+mn-lt"/>
        </a:defRPr>
      </a:lvl4pPr>
      <a:lvl5pPr marL="2057400" indent="-228600" algn="l" rtl="0" eaLnBrk="1" fontAlgn="base" hangingPunct="1">
        <a:spcBef>
          <a:spcPct val="20000"/>
        </a:spcBef>
        <a:spcAft>
          <a:spcPct val="0"/>
        </a:spcAft>
        <a:buFont typeface="Calibri" pitchFamily="34" charset="0"/>
        <a:buChar char="§"/>
        <a:defRPr sz="1600">
          <a:solidFill>
            <a:srgbClr val="339966"/>
          </a:solidFill>
          <a:latin typeface="+mn-lt"/>
        </a:defRPr>
      </a:lvl5pPr>
      <a:lvl6pPr marL="2514600" indent="-228600" algn="l" rtl="0" eaLnBrk="1" fontAlgn="base" hangingPunct="1">
        <a:spcBef>
          <a:spcPct val="20000"/>
        </a:spcBef>
        <a:spcAft>
          <a:spcPct val="0"/>
        </a:spcAft>
        <a:buFont typeface="Calibri" pitchFamily="34" charset="0"/>
        <a:buChar char="§"/>
        <a:defRPr sz="1600">
          <a:solidFill>
            <a:srgbClr val="339966"/>
          </a:solidFill>
          <a:latin typeface="+mn-lt"/>
        </a:defRPr>
      </a:lvl6pPr>
      <a:lvl7pPr marL="2971800" indent="-228600" algn="l" rtl="0" eaLnBrk="1" fontAlgn="base" hangingPunct="1">
        <a:spcBef>
          <a:spcPct val="20000"/>
        </a:spcBef>
        <a:spcAft>
          <a:spcPct val="0"/>
        </a:spcAft>
        <a:buFont typeface="Calibri" pitchFamily="34" charset="0"/>
        <a:buChar char="§"/>
        <a:defRPr sz="1600">
          <a:solidFill>
            <a:srgbClr val="339966"/>
          </a:solidFill>
          <a:latin typeface="+mn-lt"/>
        </a:defRPr>
      </a:lvl7pPr>
      <a:lvl8pPr marL="3429000" indent="-228600" algn="l" rtl="0" eaLnBrk="1" fontAlgn="base" hangingPunct="1">
        <a:spcBef>
          <a:spcPct val="20000"/>
        </a:spcBef>
        <a:spcAft>
          <a:spcPct val="0"/>
        </a:spcAft>
        <a:buFont typeface="Calibri" pitchFamily="34" charset="0"/>
        <a:buChar char="§"/>
        <a:defRPr sz="1600">
          <a:solidFill>
            <a:srgbClr val="339966"/>
          </a:solidFill>
          <a:latin typeface="+mn-lt"/>
        </a:defRPr>
      </a:lvl8pPr>
      <a:lvl9pPr marL="3886200" indent="-228600" algn="l" rtl="0" eaLnBrk="1" fontAlgn="base" hangingPunct="1">
        <a:spcBef>
          <a:spcPct val="20000"/>
        </a:spcBef>
        <a:spcAft>
          <a:spcPct val="0"/>
        </a:spcAft>
        <a:buFont typeface="Calibri" pitchFamily="34" charset="0"/>
        <a:buChar char="§"/>
        <a:defRPr sz="1600">
          <a:solidFill>
            <a:srgbClr val="339966"/>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p:txBody>
          <a:bodyPr/>
          <a:lstStyle/>
          <a:p>
            <a:r>
              <a:rPr lang="fr-FR" dirty="0" smtClean="0"/>
              <a:t>Organisation de la DRH</a:t>
            </a:r>
          </a:p>
        </p:txBody>
      </p:sp>
      <p:sp>
        <p:nvSpPr>
          <p:cNvPr id="3" name="Espace réservé du texte 2"/>
          <p:cNvSpPr>
            <a:spLocks noGrp="1"/>
          </p:cNvSpPr>
          <p:nvPr>
            <p:ph type="body" sz="quarter" idx="14"/>
          </p:nvPr>
        </p:nvSpPr>
        <p:spPr/>
        <p:txBody>
          <a:bodyPr/>
          <a:lstStyle/>
          <a:p>
            <a:r>
              <a:rPr lang="fr-FR" dirty="0" smtClean="0"/>
              <a:t>CHSCT et CT du 25 mai 2016</a:t>
            </a:r>
            <a:endParaRPr lang="fr-FR" dirty="0"/>
          </a:p>
        </p:txBody>
      </p:sp>
    </p:spTree>
    <p:extLst>
      <p:ext uri="{BB962C8B-B14F-4D97-AF65-F5344CB8AC3E}">
        <p14:creationId xmlns:p14="http://schemas.microsoft.com/office/powerpoint/2010/main" val="8226407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sz="quarter" idx="17"/>
          </p:nvPr>
        </p:nvSpPr>
        <p:spPr/>
        <p:txBody>
          <a:bodyPr/>
          <a:lstStyle/>
          <a:p>
            <a:r>
              <a:rPr lang="fr-FR" dirty="0" smtClean="0"/>
              <a:t>Zoom sur la sous-direction des carrières</a:t>
            </a:r>
            <a:endParaRPr lang="fr-FR" dirty="0"/>
          </a:p>
        </p:txBody>
      </p:sp>
      <p:sp>
        <p:nvSpPr>
          <p:cNvPr id="14" name="Rectangle à coins arrondis 13"/>
          <p:cNvSpPr/>
          <p:nvPr/>
        </p:nvSpPr>
        <p:spPr bwMode="auto">
          <a:xfrm>
            <a:off x="3851920" y="1529360"/>
            <a:ext cx="1368152" cy="624070"/>
          </a:xfrm>
          <a:prstGeom prst="roundRect">
            <a:avLst/>
          </a:prstGeom>
          <a:noFill/>
          <a:ln w="9525" cap="flat" cmpd="sng" algn="ctr">
            <a:solidFill>
              <a:srgbClr val="D9D9D9"/>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Calibri" panose="020F0502020204030204" pitchFamily="34" charset="0"/>
                <a:cs typeface="Calibri" panose="020F0502020204030204" pitchFamily="34" charset="0"/>
              </a:rPr>
              <a:t>Mission handicap reconversion</a:t>
            </a:r>
            <a:endParaRPr lang="fr-FR" sz="1000" b="1" dirty="0">
              <a:solidFill>
                <a:srgbClr val="00467A"/>
              </a:solidFill>
              <a:latin typeface="Calibri" panose="020F0502020204030204" pitchFamily="34" charset="0"/>
              <a:cs typeface="Calibri" panose="020F0502020204030204" pitchFamily="34" charset="0"/>
            </a:endParaRPr>
          </a:p>
        </p:txBody>
      </p:sp>
      <p:sp>
        <p:nvSpPr>
          <p:cNvPr id="15" name="Rectangle à coins arrondis 14"/>
          <p:cNvSpPr/>
          <p:nvPr/>
        </p:nvSpPr>
        <p:spPr bwMode="auto">
          <a:xfrm>
            <a:off x="3851920" y="2222008"/>
            <a:ext cx="1368152" cy="624070"/>
          </a:xfrm>
          <a:prstGeom prst="roundRect">
            <a:avLst/>
          </a:prstGeom>
          <a:solidFill>
            <a:srgbClr val="C2D1DC"/>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Calibri" panose="020F0502020204030204" pitchFamily="34" charset="0"/>
                <a:cs typeface="Calibri" panose="020F0502020204030204" pitchFamily="34" charset="0"/>
              </a:rPr>
              <a:t>Bureaux de gestion</a:t>
            </a:r>
            <a:endParaRPr lang="fr-FR" sz="1000" b="1" dirty="0">
              <a:solidFill>
                <a:srgbClr val="00467A"/>
              </a:solidFill>
              <a:latin typeface="Calibri" panose="020F0502020204030204" pitchFamily="34" charset="0"/>
              <a:cs typeface="Calibri" panose="020F0502020204030204" pitchFamily="34" charset="0"/>
            </a:endParaRPr>
          </a:p>
        </p:txBody>
      </p:sp>
      <p:sp>
        <p:nvSpPr>
          <p:cNvPr id="30" name="Rectangle à coins arrondis 29"/>
          <p:cNvSpPr/>
          <p:nvPr/>
        </p:nvSpPr>
        <p:spPr bwMode="auto">
          <a:xfrm>
            <a:off x="3851920" y="836712"/>
            <a:ext cx="1368152" cy="624070"/>
          </a:xfrm>
          <a:prstGeom prst="roundRect">
            <a:avLst/>
          </a:prstGeom>
          <a:noFill/>
          <a:ln w="9525" cap="flat" cmpd="sng" algn="ctr">
            <a:solidFill>
              <a:srgbClr val="D9D9D9"/>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Calibri" panose="020F0502020204030204" pitchFamily="34" charset="0"/>
                <a:cs typeface="Calibri" panose="020F0502020204030204" pitchFamily="34" charset="0"/>
              </a:rPr>
              <a:t>Centre mobilité carrières</a:t>
            </a:r>
            <a:endParaRPr lang="fr-FR" sz="1000" b="1" dirty="0">
              <a:solidFill>
                <a:srgbClr val="00467A"/>
              </a:solidFill>
              <a:latin typeface="Calibri" panose="020F0502020204030204" pitchFamily="34" charset="0"/>
              <a:cs typeface="Calibri" panose="020F0502020204030204" pitchFamily="34" charset="0"/>
            </a:endParaRPr>
          </a:p>
        </p:txBody>
      </p:sp>
      <p:sp>
        <p:nvSpPr>
          <p:cNvPr id="16" name="Rectangle à coins arrondis 15"/>
          <p:cNvSpPr/>
          <p:nvPr/>
        </p:nvSpPr>
        <p:spPr bwMode="auto">
          <a:xfrm>
            <a:off x="3851920" y="2924944"/>
            <a:ext cx="1368152" cy="624070"/>
          </a:xfrm>
          <a:prstGeom prst="roundRect">
            <a:avLst/>
          </a:prstGeom>
          <a:noFill/>
          <a:ln w="9525" cap="flat" cmpd="sng" algn="ctr">
            <a:solidFill>
              <a:srgbClr val="D9D9D9"/>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Calibri" panose="020F0502020204030204" pitchFamily="34" charset="0"/>
                <a:cs typeface="Calibri" panose="020F0502020204030204" pitchFamily="34" charset="0"/>
              </a:rPr>
              <a:t>Bureau des retraites et de l’indemnisation</a:t>
            </a:r>
            <a:endParaRPr lang="fr-FR" sz="1000" b="1" dirty="0">
              <a:solidFill>
                <a:srgbClr val="00467A"/>
              </a:solidFill>
              <a:latin typeface="Calibri" panose="020F0502020204030204" pitchFamily="34" charset="0"/>
              <a:cs typeface="Calibri" panose="020F0502020204030204" pitchFamily="34" charset="0"/>
            </a:endParaRPr>
          </a:p>
        </p:txBody>
      </p:sp>
      <p:sp>
        <p:nvSpPr>
          <p:cNvPr id="17" name="Rectangle à coins arrondis 16"/>
          <p:cNvSpPr/>
          <p:nvPr/>
        </p:nvSpPr>
        <p:spPr bwMode="auto">
          <a:xfrm>
            <a:off x="3851920" y="3617592"/>
            <a:ext cx="1368152" cy="624070"/>
          </a:xfrm>
          <a:prstGeom prst="roundRect">
            <a:avLst/>
          </a:prstGeom>
          <a:noFill/>
          <a:ln w="9525" cap="flat" cmpd="sng" algn="ctr">
            <a:solidFill>
              <a:srgbClr val="D9D9D9"/>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Calibri" panose="020F0502020204030204" pitchFamily="34" charset="0"/>
                <a:cs typeface="Calibri" panose="020F0502020204030204" pitchFamily="34" charset="0"/>
              </a:rPr>
              <a:t>Bureau des organismes disciplinaires</a:t>
            </a:r>
            <a:endParaRPr lang="fr-FR" sz="1000" b="1" dirty="0">
              <a:solidFill>
                <a:srgbClr val="00467A"/>
              </a:solidFill>
              <a:latin typeface="Calibri" panose="020F0502020204030204" pitchFamily="34" charset="0"/>
              <a:cs typeface="Calibri" panose="020F0502020204030204" pitchFamily="34" charset="0"/>
            </a:endParaRPr>
          </a:p>
        </p:txBody>
      </p:sp>
      <p:sp>
        <p:nvSpPr>
          <p:cNvPr id="18" name="Rectangle à coins arrondis 17"/>
          <p:cNvSpPr/>
          <p:nvPr/>
        </p:nvSpPr>
        <p:spPr bwMode="auto">
          <a:xfrm>
            <a:off x="3851920" y="4310242"/>
            <a:ext cx="1368152" cy="624070"/>
          </a:xfrm>
          <a:prstGeom prst="roundRect">
            <a:avLst/>
          </a:prstGeom>
          <a:solidFill>
            <a:srgbClr val="C2D1DC"/>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Calibri" panose="020F0502020204030204" pitchFamily="34" charset="0"/>
                <a:cs typeface="Calibri" panose="020F0502020204030204" pitchFamily="34" charset="0"/>
              </a:rPr>
              <a:t>Déléguée </a:t>
            </a:r>
            <a:br>
              <a:rPr lang="fr-FR" sz="1000" b="1" dirty="0" smtClean="0">
                <a:solidFill>
                  <a:srgbClr val="00467A"/>
                </a:solidFill>
                <a:latin typeface="Calibri" panose="020F0502020204030204" pitchFamily="34" charset="0"/>
                <a:cs typeface="Calibri" panose="020F0502020204030204" pitchFamily="34" charset="0"/>
              </a:rPr>
            </a:br>
            <a:r>
              <a:rPr lang="fr-FR" sz="1000" b="1" dirty="0" smtClean="0">
                <a:solidFill>
                  <a:srgbClr val="00467A"/>
                </a:solidFill>
                <a:latin typeface="Calibri" panose="020F0502020204030204" pitchFamily="34" charset="0"/>
                <a:cs typeface="Calibri" panose="020F0502020204030204" pitchFamily="34" charset="0"/>
              </a:rPr>
              <a:t>à la politique disciplinaire</a:t>
            </a:r>
            <a:endParaRPr lang="fr-FR" sz="1000" b="1" dirty="0">
              <a:solidFill>
                <a:srgbClr val="00467A"/>
              </a:solidFill>
              <a:latin typeface="Calibri" panose="020F0502020204030204" pitchFamily="34" charset="0"/>
              <a:cs typeface="Calibri" panose="020F0502020204030204" pitchFamily="34" charset="0"/>
            </a:endParaRPr>
          </a:p>
        </p:txBody>
      </p:sp>
      <p:sp>
        <p:nvSpPr>
          <p:cNvPr id="24" name="Rectangle à coins arrondis 23"/>
          <p:cNvSpPr/>
          <p:nvPr/>
        </p:nvSpPr>
        <p:spPr bwMode="auto">
          <a:xfrm>
            <a:off x="3851920" y="4991858"/>
            <a:ext cx="1368152" cy="624070"/>
          </a:xfrm>
          <a:prstGeom prst="roundRect">
            <a:avLst/>
          </a:prstGeom>
          <a:solidFill>
            <a:srgbClr val="00467A"/>
          </a:solidFill>
          <a:ln w="9525" cap="flat" cmpd="sng" algn="ctr">
            <a:solidFill>
              <a:srgbClr val="D9D9D9"/>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chemeClr val="bg1"/>
                </a:solidFill>
                <a:latin typeface="Calibri" panose="020F0502020204030204" pitchFamily="34" charset="0"/>
                <a:cs typeface="Calibri" panose="020F0502020204030204" pitchFamily="34" charset="0"/>
              </a:rPr>
              <a:t>Bureau de l’encadrement supérieur</a:t>
            </a:r>
            <a:endParaRPr lang="fr-FR" sz="1000" b="1" dirty="0">
              <a:solidFill>
                <a:schemeClr val="bg1"/>
              </a:solidFill>
              <a:latin typeface="Calibri" panose="020F0502020204030204" pitchFamily="34" charset="0"/>
              <a:cs typeface="Calibri" panose="020F0502020204030204" pitchFamily="34" charset="0"/>
            </a:endParaRPr>
          </a:p>
        </p:txBody>
      </p:sp>
      <p:sp>
        <p:nvSpPr>
          <p:cNvPr id="25" name="Rectangle à coins arrondis 24"/>
          <p:cNvSpPr/>
          <p:nvPr/>
        </p:nvSpPr>
        <p:spPr bwMode="auto">
          <a:xfrm>
            <a:off x="3871422" y="5681933"/>
            <a:ext cx="1368152" cy="624070"/>
          </a:xfrm>
          <a:prstGeom prst="roundRect">
            <a:avLst/>
          </a:prstGeom>
          <a:solidFill>
            <a:srgbClr val="00467A"/>
          </a:solidFill>
          <a:ln w="9525" cap="flat" cmpd="sng" algn="ctr">
            <a:solidFill>
              <a:srgbClr val="D9D9D9"/>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chemeClr val="bg1"/>
                </a:solidFill>
                <a:latin typeface="Calibri" panose="020F0502020204030204" pitchFamily="34" charset="0"/>
                <a:cs typeface="Calibri" panose="020F0502020204030204" pitchFamily="34" charset="0"/>
              </a:rPr>
              <a:t>Déléguée à l’encadrement supérieur</a:t>
            </a:r>
            <a:endParaRPr lang="fr-FR" sz="1000" b="1" dirty="0">
              <a:solidFill>
                <a:schemeClr val="bg1"/>
              </a:solidFill>
              <a:latin typeface="Calibri" panose="020F0502020204030204" pitchFamily="34" charset="0"/>
              <a:cs typeface="Calibri" panose="020F0502020204030204" pitchFamily="34" charset="0"/>
            </a:endParaRPr>
          </a:p>
        </p:txBody>
      </p:sp>
      <p:sp>
        <p:nvSpPr>
          <p:cNvPr id="27" name="Rectangle à coins arrondis 26"/>
          <p:cNvSpPr/>
          <p:nvPr/>
        </p:nvSpPr>
        <p:spPr bwMode="auto">
          <a:xfrm>
            <a:off x="251520" y="4581128"/>
            <a:ext cx="3456384" cy="1049543"/>
          </a:xfrm>
          <a:prstGeom prst="roundRect">
            <a:avLst/>
          </a:prstGeom>
          <a:noFill/>
          <a:ln w="9525" cap="flat" cmpd="sng" algn="ctr">
            <a:solidFill>
              <a:srgbClr val="D9D9D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fr-FR" sz="1200" b="1" i="0" u="none" strike="noStrike" cap="none" normalizeH="0" baseline="0" dirty="0" smtClean="0">
                <a:ln>
                  <a:noFill/>
                </a:ln>
                <a:solidFill>
                  <a:srgbClr val="00467A"/>
                </a:solidFill>
                <a:effectLst/>
              </a:rPr>
              <a:t>Rattachement à la SD des carrières</a:t>
            </a:r>
          </a:p>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lang="fr-FR" sz="1200" b="1" dirty="0" smtClean="0">
                <a:solidFill>
                  <a:srgbClr val="00467A"/>
                </a:solidFill>
              </a:rPr>
              <a:t>Gestion des A et des contractuels répartie entre les bureaux de gestion</a:t>
            </a:r>
          </a:p>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fr-FR" sz="1200" b="1" i="0" u="none" strike="noStrike" cap="none" normalizeH="0" baseline="0" dirty="0" smtClean="0">
                <a:ln>
                  <a:noFill/>
                </a:ln>
                <a:solidFill>
                  <a:srgbClr val="00467A"/>
                </a:solidFill>
                <a:effectLst/>
              </a:rPr>
              <a:t>Equipe en charge </a:t>
            </a:r>
            <a:r>
              <a:rPr lang="fr-FR" sz="1200" b="1" dirty="0" smtClean="0">
                <a:solidFill>
                  <a:srgbClr val="00467A"/>
                </a:solidFill>
              </a:rPr>
              <a:t>de la g</a:t>
            </a:r>
            <a:r>
              <a:rPr kumimoji="0" lang="fr-FR" sz="1200" b="1" i="0" u="none" strike="noStrike" cap="none" normalizeH="0" baseline="0" dirty="0" smtClean="0">
                <a:ln>
                  <a:noFill/>
                </a:ln>
                <a:solidFill>
                  <a:srgbClr val="00467A"/>
                </a:solidFill>
                <a:effectLst/>
              </a:rPr>
              <a:t>estion des A+ rattachée</a:t>
            </a:r>
            <a:r>
              <a:rPr kumimoji="0" lang="fr-FR" sz="1200" b="1" i="0" u="none" strike="noStrike" cap="none" normalizeH="0" dirty="0" smtClean="0">
                <a:ln>
                  <a:noFill/>
                </a:ln>
                <a:solidFill>
                  <a:srgbClr val="00467A"/>
                </a:solidFill>
                <a:effectLst/>
              </a:rPr>
              <a:t> </a:t>
            </a:r>
            <a:r>
              <a:rPr kumimoji="0" lang="fr-FR" sz="1200" b="1" i="0" u="none" strike="noStrike" cap="none" normalizeH="0" baseline="0" dirty="0" smtClean="0">
                <a:ln>
                  <a:noFill/>
                </a:ln>
                <a:solidFill>
                  <a:srgbClr val="00467A"/>
                </a:solidFill>
                <a:effectLst/>
              </a:rPr>
              <a:t>à </a:t>
            </a:r>
            <a:r>
              <a:rPr kumimoji="0" lang="fr-FR" sz="1200" b="1" i="0" u="none" strike="noStrike" cap="none" normalizeH="0" dirty="0" smtClean="0">
                <a:ln>
                  <a:noFill/>
                </a:ln>
                <a:solidFill>
                  <a:srgbClr val="00467A"/>
                </a:solidFill>
                <a:effectLst/>
              </a:rPr>
              <a:t>la déléguée à l’ES</a:t>
            </a:r>
            <a:endParaRPr kumimoji="0" lang="fr-FR" sz="1200" b="1" i="0" u="none" strike="noStrike" cap="none" normalizeH="0" baseline="0" dirty="0" smtClean="0">
              <a:ln>
                <a:noFill/>
              </a:ln>
              <a:solidFill>
                <a:srgbClr val="00467A"/>
              </a:solidFill>
              <a:effectLst/>
            </a:endParaRPr>
          </a:p>
        </p:txBody>
      </p:sp>
      <p:sp>
        <p:nvSpPr>
          <p:cNvPr id="28" name="Flèche droite 27"/>
          <p:cNvSpPr/>
          <p:nvPr/>
        </p:nvSpPr>
        <p:spPr bwMode="auto">
          <a:xfrm>
            <a:off x="5103780" y="1844824"/>
            <a:ext cx="531780" cy="360040"/>
          </a:xfrm>
          <a:prstGeom prst="rightArrow">
            <a:avLst/>
          </a:prstGeom>
          <a:solidFill>
            <a:srgbClr val="00467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
        <p:nvSpPr>
          <p:cNvPr id="29" name="Rectangle à coins arrondis 28"/>
          <p:cNvSpPr/>
          <p:nvPr/>
        </p:nvSpPr>
        <p:spPr bwMode="auto">
          <a:xfrm>
            <a:off x="251520" y="5705938"/>
            <a:ext cx="3456384" cy="675390"/>
          </a:xfrm>
          <a:prstGeom prst="roundRect">
            <a:avLst/>
          </a:prstGeom>
          <a:noFill/>
          <a:ln w="9525" cap="flat" cmpd="sng" algn="ctr">
            <a:solidFill>
              <a:srgbClr val="D9D9D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fr-FR" sz="1200" b="1" i="0" u="none" strike="noStrike" cap="none" normalizeH="0" baseline="0" dirty="0" smtClean="0">
                <a:ln>
                  <a:noFill/>
                </a:ln>
                <a:solidFill>
                  <a:srgbClr val="00467A"/>
                </a:solidFill>
                <a:effectLst/>
              </a:rPr>
              <a:t>Rattachement à la SD des carrières</a:t>
            </a:r>
          </a:p>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lang="fr-FR" sz="1200" b="1" dirty="0" smtClean="0">
                <a:solidFill>
                  <a:srgbClr val="00467A"/>
                </a:solidFill>
              </a:rPr>
              <a:t>Accueille l’équipe en charge de la gestion des A+</a:t>
            </a:r>
            <a:endParaRPr kumimoji="0" lang="fr-FR" sz="1200" b="1" i="0" u="none" strike="noStrike" cap="none" normalizeH="0" baseline="0" dirty="0" smtClean="0">
              <a:ln>
                <a:noFill/>
              </a:ln>
              <a:solidFill>
                <a:srgbClr val="00467A"/>
              </a:solidFill>
              <a:effectLst/>
            </a:endParaRPr>
          </a:p>
        </p:txBody>
      </p:sp>
      <p:sp>
        <p:nvSpPr>
          <p:cNvPr id="33" name="Flèche droite 32"/>
          <p:cNvSpPr/>
          <p:nvPr/>
        </p:nvSpPr>
        <p:spPr bwMode="auto">
          <a:xfrm>
            <a:off x="3586030" y="5044480"/>
            <a:ext cx="531780" cy="360040"/>
          </a:xfrm>
          <a:prstGeom prst="rightArrow">
            <a:avLst/>
          </a:prstGeom>
          <a:solidFill>
            <a:schemeClr val="bg1"/>
          </a:solidFill>
          <a:ln w="9525" cap="flat" cmpd="sng" algn="ctr">
            <a:solidFill>
              <a:srgbClr val="00467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
        <p:nvSpPr>
          <p:cNvPr id="34" name="Flèche droite 33"/>
          <p:cNvSpPr/>
          <p:nvPr/>
        </p:nvSpPr>
        <p:spPr bwMode="auto">
          <a:xfrm>
            <a:off x="3574769" y="5720187"/>
            <a:ext cx="531780" cy="360040"/>
          </a:xfrm>
          <a:prstGeom prst="rightArrow">
            <a:avLst/>
          </a:prstGeom>
          <a:solidFill>
            <a:schemeClr val="bg1"/>
          </a:solidFill>
          <a:ln w="9525" cap="flat" cmpd="sng" algn="ctr">
            <a:solidFill>
              <a:srgbClr val="00467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
        <p:nvSpPr>
          <p:cNvPr id="36" name="Rectangle à coins arrondis 35"/>
          <p:cNvSpPr/>
          <p:nvPr/>
        </p:nvSpPr>
        <p:spPr bwMode="auto">
          <a:xfrm>
            <a:off x="245335" y="3939744"/>
            <a:ext cx="3456384" cy="569376"/>
          </a:xfrm>
          <a:prstGeom prst="roundRect">
            <a:avLst/>
          </a:prstGeom>
          <a:noFill/>
          <a:ln w="9525" cap="flat" cmpd="sng" algn="ctr">
            <a:solidFill>
              <a:srgbClr val="D9D9D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fr-FR" sz="1200" b="1" i="0" u="none" strike="noStrike" cap="none" normalizeH="0" baseline="0" dirty="0" smtClean="0">
                <a:ln>
                  <a:noFill/>
                </a:ln>
                <a:solidFill>
                  <a:srgbClr val="00467A"/>
                </a:solidFill>
                <a:effectLst/>
              </a:rPr>
              <a:t>Intégration dans les bureaux </a:t>
            </a:r>
            <a:br>
              <a:rPr kumimoji="0" lang="fr-FR" sz="1200" b="1" i="0" u="none" strike="noStrike" cap="none" normalizeH="0" baseline="0" dirty="0" smtClean="0">
                <a:ln>
                  <a:noFill/>
                </a:ln>
                <a:solidFill>
                  <a:srgbClr val="00467A"/>
                </a:solidFill>
                <a:effectLst/>
              </a:rPr>
            </a:br>
            <a:r>
              <a:rPr kumimoji="0" lang="fr-FR" sz="1200" b="1" i="0" u="none" strike="noStrike" cap="none" normalizeH="0" baseline="0" dirty="0" smtClean="0">
                <a:ln>
                  <a:noFill/>
                </a:ln>
                <a:solidFill>
                  <a:srgbClr val="00467A"/>
                </a:solidFill>
                <a:effectLst/>
              </a:rPr>
              <a:t>de gestion </a:t>
            </a:r>
            <a:endParaRPr kumimoji="0" lang="fr-FR" sz="1200" b="1" i="0" u="none" strike="noStrike" cap="none" normalizeH="0" dirty="0" smtClean="0">
              <a:ln>
                <a:noFill/>
              </a:ln>
              <a:solidFill>
                <a:srgbClr val="00467A"/>
              </a:solidFill>
              <a:effectLst/>
            </a:endParaRPr>
          </a:p>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fr-FR" sz="1200" b="1" i="0" u="none" strike="noStrike" cap="none" normalizeH="0" baseline="0" dirty="0" smtClean="0">
              <a:ln>
                <a:noFill/>
              </a:ln>
              <a:solidFill>
                <a:srgbClr val="00467A"/>
              </a:solidFill>
              <a:effectLst/>
            </a:endParaRPr>
          </a:p>
        </p:txBody>
      </p:sp>
      <p:sp>
        <p:nvSpPr>
          <p:cNvPr id="37" name="Rectangle à coins arrondis 36"/>
          <p:cNvSpPr/>
          <p:nvPr/>
        </p:nvSpPr>
        <p:spPr bwMode="auto">
          <a:xfrm>
            <a:off x="5508104" y="1556792"/>
            <a:ext cx="3552724" cy="596638"/>
          </a:xfrm>
          <a:prstGeom prst="roundRect">
            <a:avLst/>
          </a:prstGeom>
          <a:noFill/>
          <a:ln w="9525" cap="flat" cmpd="sng" algn="ctr">
            <a:solidFill>
              <a:srgbClr val="D9D9D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fr-FR" sz="1200" b="1" i="0" u="none" strike="noStrike" cap="none" normalizeH="0" baseline="0" dirty="0" smtClean="0">
                <a:ln>
                  <a:noFill/>
                </a:ln>
                <a:solidFill>
                  <a:srgbClr val="00467A"/>
                </a:solidFill>
                <a:effectLst/>
              </a:rPr>
              <a:t>Rattachement à la DA </a:t>
            </a:r>
            <a:endParaRPr kumimoji="0" lang="fr-FR" sz="1200" b="1" i="0" u="none" strike="noStrike" cap="none" normalizeH="0" dirty="0" smtClean="0">
              <a:ln>
                <a:noFill/>
              </a:ln>
              <a:solidFill>
                <a:srgbClr val="00467A"/>
              </a:solidFill>
              <a:effectLst/>
            </a:endParaRPr>
          </a:p>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lang="fr-FR" sz="1200" b="1" dirty="0">
                <a:solidFill>
                  <a:srgbClr val="00467A"/>
                </a:solidFill>
              </a:rPr>
              <a:t>V</a:t>
            </a:r>
            <a:r>
              <a:rPr lang="fr-FR" sz="1200" b="1" dirty="0" smtClean="0">
                <a:solidFill>
                  <a:srgbClr val="00467A"/>
                </a:solidFill>
              </a:rPr>
              <a:t>olet reconversion à rapprocher du CMC</a:t>
            </a:r>
            <a:endParaRPr kumimoji="0" lang="fr-FR" sz="1200" b="1" i="0" u="none" strike="noStrike" cap="none" normalizeH="0" dirty="0" smtClean="0">
              <a:ln>
                <a:noFill/>
              </a:ln>
              <a:solidFill>
                <a:srgbClr val="00467A"/>
              </a:solidFill>
              <a:effectLst/>
            </a:endParaRPr>
          </a:p>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fr-FR" sz="1200" b="1" i="0" u="none" strike="noStrike" cap="none" normalizeH="0" baseline="0" dirty="0" smtClean="0">
              <a:ln>
                <a:noFill/>
              </a:ln>
              <a:solidFill>
                <a:srgbClr val="00467A"/>
              </a:solidFill>
              <a:effectLst/>
            </a:endParaRPr>
          </a:p>
        </p:txBody>
      </p:sp>
      <p:sp>
        <p:nvSpPr>
          <p:cNvPr id="40" name="Rectangle à coins arrondis 39"/>
          <p:cNvSpPr/>
          <p:nvPr/>
        </p:nvSpPr>
        <p:spPr bwMode="auto">
          <a:xfrm>
            <a:off x="252943" y="1224183"/>
            <a:ext cx="3456384" cy="1340721"/>
          </a:xfrm>
          <a:prstGeom prst="roundRect">
            <a:avLst/>
          </a:prstGeom>
          <a:noFill/>
          <a:ln w="9525" cap="flat" cmpd="sng" algn="ctr">
            <a:solidFill>
              <a:srgbClr val="D9D9D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fr-FR" sz="1200" b="1" i="0" u="none" strike="noStrike" cap="none" normalizeH="0" baseline="0" dirty="0" smtClean="0">
                <a:ln>
                  <a:noFill/>
                </a:ln>
                <a:solidFill>
                  <a:srgbClr val="00467A"/>
                </a:solidFill>
                <a:effectLst/>
              </a:rPr>
              <a:t>Réorganisation par filières, </a:t>
            </a:r>
            <a:br>
              <a:rPr kumimoji="0" lang="fr-FR" sz="1200" b="1" i="0" u="none" strike="noStrike" cap="none" normalizeH="0" baseline="0" dirty="0" smtClean="0">
                <a:ln>
                  <a:noFill/>
                </a:ln>
                <a:solidFill>
                  <a:srgbClr val="00467A"/>
                </a:solidFill>
                <a:effectLst/>
              </a:rPr>
            </a:br>
            <a:r>
              <a:rPr kumimoji="0" lang="fr-FR" sz="1200" b="1" i="0" u="none" strike="noStrike" cap="none" normalizeH="0" baseline="0" dirty="0" smtClean="0">
                <a:ln>
                  <a:noFill/>
                </a:ln>
                <a:solidFill>
                  <a:srgbClr val="00467A"/>
                </a:solidFill>
                <a:effectLst/>
              </a:rPr>
              <a:t>au sein de 3 bureaux (techniques, administratifs, spécialisés)</a:t>
            </a:r>
          </a:p>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lang="fr-FR" sz="1200" b="1" dirty="0" smtClean="0">
                <a:solidFill>
                  <a:srgbClr val="00467A"/>
                </a:solidFill>
              </a:rPr>
              <a:t>Intégration des cadres A </a:t>
            </a:r>
          </a:p>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fr-FR" sz="1200" b="1" i="0" u="none" strike="noStrike" cap="none" normalizeH="0" dirty="0" smtClean="0">
                <a:ln>
                  <a:noFill/>
                </a:ln>
                <a:solidFill>
                  <a:srgbClr val="00467A"/>
                </a:solidFill>
                <a:effectLst/>
              </a:rPr>
              <a:t>Intégration des contractuels au sein du bureau de la filière administrative</a:t>
            </a:r>
          </a:p>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fr-FR" sz="1200" b="1" i="0" u="none" strike="noStrike" cap="none" normalizeH="0" baseline="0" dirty="0" smtClean="0">
              <a:ln>
                <a:noFill/>
              </a:ln>
              <a:solidFill>
                <a:srgbClr val="00467A"/>
              </a:solidFill>
              <a:effectLst/>
            </a:endParaRPr>
          </a:p>
        </p:txBody>
      </p:sp>
      <p:sp>
        <p:nvSpPr>
          <p:cNvPr id="41" name="Flèche droite 40"/>
          <p:cNvSpPr/>
          <p:nvPr/>
        </p:nvSpPr>
        <p:spPr bwMode="auto">
          <a:xfrm>
            <a:off x="3443437" y="2222008"/>
            <a:ext cx="531780" cy="360040"/>
          </a:xfrm>
          <a:prstGeom prst="rightArrow">
            <a:avLst/>
          </a:prstGeom>
          <a:solidFill>
            <a:schemeClr val="bg1"/>
          </a:solidFill>
          <a:ln w="9525" cap="flat" cmpd="sng" algn="ctr">
            <a:solidFill>
              <a:srgbClr val="00467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
        <p:nvSpPr>
          <p:cNvPr id="42" name="Flèche droite 41"/>
          <p:cNvSpPr/>
          <p:nvPr/>
        </p:nvSpPr>
        <p:spPr bwMode="auto">
          <a:xfrm>
            <a:off x="3435829" y="3867736"/>
            <a:ext cx="531780" cy="360040"/>
          </a:xfrm>
          <a:prstGeom prst="rightArrow">
            <a:avLst/>
          </a:prstGeom>
          <a:solidFill>
            <a:schemeClr val="bg1"/>
          </a:solidFill>
          <a:ln w="9525" cap="flat" cmpd="sng" algn="ctr">
            <a:solidFill>
              <a:srgbClr val="00467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
        <p:nvSpPr>
          <p:cNvPr id="43" name="Rectangle à coins arrondis 42"/>
          <p:cNvSpPr/>
          <p:nvPr/>
        </p:nvSpPr>
        <p:spPr bwMode="auto">
          <a:xfrm>
            <a:off x="5483772" y="764704"/>
            <a:ext cx="3552724" cy="720080"/>
          </a:xfrm>
          <a:prstGeom prst="roundRect">
            <a:avLst/>
          </a:prstGeom>
          <a:noFill/>
          <a:ln w="9525" cap="flat" cmpd="sng" algn="ctr">
            <a:solidFill>
              <a:srgbClr val="D9D9D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fr-FR" sz="1200" b="1" i="0" u="none" strike="noStrike" cap="none" normalizeH="0" baseline="0" dirty="0" smtClean="0">
                <a:ln>
                  <a:noFill/>
                </a:ln>
                <a:solidFill>
                  <a:srgbClr val="00467A"/>
                </a:solidFill>
                <a:effectLst/>
              </a:rPr>
              <a:t>Rattachement à la SD des</a:t>
            </a:r>
            <a:r>
              <a:rPr kumimoji="0" lang="fr-FR" sz="1200" b="1" i="0" u="none" strike="noStrike" cap="none" normalizeH="0" dirty="0" smtClean="0">
                <a:ln>
                  <a:noFill/>
                </a:ln>
                <a:solidFill>
                  <a:srgbClr val="00467A"/>
                </a:solidFill>
                <a:effectLst/>
              </a:rPr>
              <a:t> compétences</a:t>
            </a:r>
          </a:p>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lang="fr-FR" sz="1200" b="1" dirty="0" smtClean="0">
                <a:solidFill>
                  <a:srgbClr val="00467A"/>
                </a:solidFill>
              </a:rPr>
              <a:t>Intégration du volet reconversion </a:t>
            </a:r>
            <a:br>
              <a:rPr lang="fr-FR" sz="1200" b="1" dirty="0" smtClean="0">
                <a:solidFill>
                  <a:srgbClr val="00467A"/>
                </a:solidFill>
              </a:rPr>
            </a:br>
            <a:r>
              <a:rPr lang="fr-FR" sz="1200" b="1" dirty="0" smtClean="0">
                <a:solidFill>
                  <a:srgbClr val="00467A"/>
                </a:solidFill>
              </a:rPr>
              <a:t>de la MHR</a:t>
            </a:r>
            <a:endParaRPr kumimoji="0" lang="fr-FR" sz="1200" b="1" i="0" u="none" strike="noStrike" cap="none" normalizeH="0" dirty="0" smtClean="0">
              <a:ln>
                <a:noFill/>
              </a:ln>
              <a:solidFill>
                <a:srgbClr val="00467A"/>
              </a:solidFill>
              <a:effectLst/>
            </a:endParaRPr>
          </a:p>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fr-FR" sz="1200" b="1" i="0" u="none" strike="noStrike" cap="none" normalizeH="0" baseline="0" dirty="0" smtClean="0">
              <a:ln>
                <a:noFill/>
              </a:ln>
              <a:solidFill>
                <a:srgbClr val="00467A"/>
              </a:solidFill>
              <a:effectLst/>
            </a:endParaRPr>
          </a:p>
        </p:txBody>
      </p:sp>
      <p:sp>
        <p:nvSpPr>
          <p:cNvPr id="44" name="Flèche droite 43"/>
          <p:cNvSpPr/>
          <p:nvPr/>
        </p:nvSpPr>
        <p:spPr bwMode="auto">
          <a:xfrm>
            <a:off x="5101672" y="1148747"/>
            <a:ext cx="531780" cy="360040"/>
          </a:xfrm>
          <a:prstGeom prst="rightArrow">
            <a:avLst/>
          </a:prstGeom>
          <a:solidFill>
            <a:srgbClr val="00467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
        <p:nvSpPr>
          <p:cNvPr id="45" name="Rectangle à coins arrondis 44"/>
          <p:cNvSpPr/>
          <p:nvPr/>
        </p:nvSpPr>
        <p:spPr bwMode="auto">
          <a:xfrm>
            <a:off x="5868144" y="3645025"/>
            <a:ext cx="2950987" cy="665218"/>
          </a:xfrm>
          <a:prstGeom prst="roundRect">
            <a:avLst/>
          </a:prstGeom>
          <a:solidFill>
            <a:schemeClr val="bg2">
              <a:lumMod val="20000"/>
              <a:lumOff val="80000"/>
            </a:schemeClr>
          </a:solidFill>
          <a:ln w="9525" cap="flat" cmpd="sng" algn="ctr">
            <a:solidFill>
              <a:srgbClr val="D9D9D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R="0" algn="ctr" defTabSz="914400" rtl="0" eaLnBrk="1" fontAlgn="base" latinLnBrk="0" hangingPunct="1">
              <a:lnSpc>
                <a:spcPct val="100000"/>
              </a:lnSpc>
              <a:spcBef>
                <a:spcPct val="0"/>
              </a:spcBef>
              <a:spcAft>
                <a:spcPct val="0"/>
              </a:spcAft>
              <a:buClrTx/>
              <a:buSzTx/>
              <a:tabLst/>
            </a:pPr>
            <a:r>
              <a:rPr kumimoji="0" lang="fr-FR" sz="1200" b="1" i="0" u="none" strike="noStrike" cap="none" normalizeH="0" baseline="0" dirty="0" smtClean="0">
                <a:ln>
                  <a:noFill/>
                </a:ln>
                <a:solidFill>
                  <a:srgbClr val="00467A"/>
                </a:solidFill>
                <a:effectLst/>
              </a:rPr>
              <a:t>Création d’un poste d’adjoint  au SD,</a:t>
            </a:r>
            <a:r>
              <a:rPr kumimoji="0" lang="fr-FR" sz="1200" b="1" i="0" u="none" strike="noStrike" cap="none" normalizeH="0" dirty="0" smtClean="0">
                <a:ln>
                  <a:noFill/>
                </a:ln>
                <a:solidFill>
                  <a:srgbClr val="00467A"/>
                </a:solidFill>
                <a:effectLst/>
              </a:rPr>
              <a:t> </a:t>
            </a:r>
            <a:br>
              <a:rPr kumimoji="0" lang="fr-FR" sz="1200" b="1" i="0" u="none" strike="noStrike" cap="none" normalizeH="0" dirty="0" smtClean="0">
                <a:ln>
                  <a:noFill/>
                </a:ln>
                <a:solidFill>
                  <a:srgbClr val="00467A"/>
                </a:solidFill>
                <a:effectLst/>
              </a:rPr>
            </a:br>
            <a:r>
              <a:rPr kumimoji="0" lang="fr-FR" sz="1200" b="1" i="0" u="none" strike="noStrike" cap="none" normalizeH="0" baseline="0" dirty="0" smtClean="0">
                <a:ln>
                  <a:noFill/>
                </a:ln>
                <a:solidFill>
                  <a:srgbClr val="00467A"/>
                </a:solidFill>
                <a:effectLst/>
              </a:rPr>
              <a:t>avec une responsabilité particulière sur les cas complexes</a:t>
            </a:r>
          </a:p>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fr-FR" sz="1200" b="1" i="0" u="none" strike="noStrike" cap="none" normalizeH="0" baseline="0" dirty="0" smtClean="0">
              <a:ln>
                <a:noFill/>
              </a:ln>
              <a:solidFill>
                <a:srgbClr val="00467A"/>
              </a:solidFill>
              <a:effectLst/>
            </a:endParaRPr>
          </a:p>
        </p:txBody>
      </p:sp>
      <p:sp>
        <p:nvSpPr>
          <p:cNvPr id="47" name="Rectangle à coins arrondis 46"/>
          <p:cNvSpPr/>
          <p:nvPr/>
        </p:nvSpPr>
        <p:spPr bwMode="auto">
          <a:xfrm rot="657187">
            <a:off x="7626078" y="169356"/>
            <a:ext cx="1368152" cy="576064"/>
          </a:xfrm>
          <a:prstGeom prst="roundRect">
            <a:avLst/>
          </a:prstGeom>
          <a:solidFill>
            <a:srgbClr val="EDD9B1"/>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Arial" panose="020B0604020202020204" pitchFamily="34" charset="0"/>
                <a:cs typeface="Arial" panose="020B0604020202020204" pitchFamily="34" charset="0"/>
              </a:rPr>
              <a:t>DOCUMENT </a:t>
            </a:r>
            <a:br>
              <a:rPr lang="fr-FR" sz="1000" b="1" dirty="0" smtClean="0">
                <a:solidFill>
                  <a:srgbClr val="00467A"/>
                </a:solidFill>
                <a:latin typeface="Arial" panose="020B0604020202020204" pitchFamily="34" charset="0"/>
                <a:cs typeface="Arial" panose="020B0604020202020204" pitchFamily="34" charset="0"/>
              </a:rPr>
            </a:br>
            <a:r>
              <a:rPr lang="fr-FR" sz="1000" b="1" dirty="0" smtClean="0">
                <a:solidFill>
                  <a:srgbClr val="00467A"/>
                </a:solidFill>
                <a:latin typeface="Arial" panose="020B0604020202020204" pitchFamily="34" charset="0"/>
                <a:cs typeface="Arial" panose="020B0604020202020204" pitchFamily="34" charset="0"/>
              </a:rPr>
              <a:t>DE TRAVAIL</a:t>
            </a:r>
            <a:endParaRPr lang="fr-FR" sz="1000" b="1" dirty="0">
              <a:solidFill>
                <a:srgbClr val="00467A"/>
              </a:solidFill>
              <a:latin typeface="Arial" panose="020B0604020202020204" pitchFamily="34" charset="0"/>
              <a:cs typeface="Arial" panose="020B0604020202020204" pitchFamily="34" charset="0"/>
            </a:endParaRPr>
          </a:p>
        </p:txBody>
      </p:sp>
      <p:sp>
        <p:nvSpPr>
          <p:cNvPr id="31" name="Rectangle à coins arrondis 30"/>
          <p:cNvSpPr/>
          <p:nvPr/>
        </p:nvSpPr>
        <p:spPr bwMode="auto">
          <a:xfrm>
            <a:off x="251520" y="2636912"/>
            <a:ext cx="3456384" cy="1230824"/>
          </a:xfrm>
          <a:prstGeom prst="roundRect">
            <a:avLst/>
          </a:prstGeom>
          <a:noFill/>
          <a:ln w="9525" cap="flat" cmpd="sng" algn="ctr">
            <a:solidFill>
              <a:srgbClr val="D9D9D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lang="fr-FR" sz="1200" b="1" dirty="0" smtClean="0">
                <a:solidFill>
                  <a:srgbClr val="00467A"/>
                </a:solidFill>
              </a:rPr>
              <a:t>Dissociation du « R » et du « I »</a:t>
            </a:r>
          </a:p>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fr-FR" sz="1200" b="1" i="0" u="none" strike="noStrike" cap="none" normalizeH="0" dirty="0" smtClean="0">
                <a:ln>
                  <a:noFill/>
                </a:ln>
                <a:solidFill>
                  <a:srgbClr val="00467A"/>
                </a:solidFill>
                <a:effectLst/>
              </a:rPr>
              <a:t>Préservation d’un pôle retraites spécialisé (pas d’intégration dans les bureaux de gestion)</a:t>
            </a:r>
          </a:p>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lang="fr-FR" sz="1200" b="1" dirty="0" smtClean="0">
                <a:solidFill>
                  <a:srgbClr val="00467A"/>
                </a:solidFill>
              </a:rPr>
              <a:t>Intégration de la section indemnisation dans le bureau des rémunérations </a:t>
            </a:r>
            <a:endParaRPr kumimoji="0" lang="fr-FR" sz="1200" b="1" i="0" u="none" strike="noStrike" cap="none" normalizeH="0" dirty="0" smtClean="0">
              <a:ln>
                <a:noFill/>
              </a:ln>
              <a:solidFill>
                <a:srgbClr val="00467A"/>
              </a:solidFill>
              <a:effectLst/>
            </a:endParaRPr>
          </a:p>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fr-FR" sz="1200" b="1" i="0" u="none" strike="noStrike" cap="none" normalizeH="0" baseline="0" dirty="0" smtClean="0">
              <a:ln>
                <a:noFill/>
              </a:ln>
              <a:solidFill>
                <a:srgbClr val="00467A"/>
              </a:solidFill>
              <a:effectLst/>
            </a:endParaRPr>
          </a:p>
        </p:txBody>
      </p:sp>
      <p:sp>
        <p:nvSpPr>
          <p:cNvPr id="32" name="Flèche droite 31"/>
          <p:cNvSpPr/>
          <p:nvPr/>
        </p:nvSpPr>
        <p:spPr bwMode="auto">
          <a:xfrm>
            <a:off x="3419872" y="3212976"/>
            <a:ext cx="531780" cy="360040"/>
          </a:xfrm>
          <a:prstGeom prst="rightArrow">
            <a:avLst/>
          </a:prstGeom>
          <a:solidFill>
            <a:schemeClr val="bg1"/>
          </a:solidFill>
          <a:ln w="9525" cap="flat" cmpd="sng" algn="ctr">
            <a:solidFill>
              <a:srgbClr val="00467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
        <p:nvSpPr>
          <p:cNvPr id="2" name="Accolade fermante 1"/>
          <p:cNvSpPr/>
          <p:nvPr/>
        </p:nvSpPr>
        <p:spPr bwMode="auto">
          <a:xfrm>
            <a:off x="5239574" y="4991858"/>
            <a:ext cx="127988" cy="1389470"/>
          </a:xfrm>
          <a:prstGeom prst="rightBrace">
            <a:avLst/>
          </a:prstGeom>
          <a:noFill/>
          <a:ln w="28575" cap="flat" cmpd="sng" algn="ctr">
            <a:solidFill>
              <a:srgbClr val="00467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5637910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à coins arrondis 23"/>
          <p:cNvSpPr/>
          <p:nvPr/>
        </p:nvSpPr>
        <p:spPr bwMode="auto">
          <a:xfrm>
            <a:off x="3716012" y="3573016"/>
            <a:ext cx="1656184" cy="1392154"/>
          </a:xfrm>
          <a:prstGeom prst="roundRect">
            <a:avLst/>
          </a:prstGeom>
          <a:solidFill>
            <a:srgbClr val="D9D9D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
        <p:nvSpPr>
          <p:cNvPr id="4" name="Rectangle à coins arrondis 3"/>
          <p:cNvSpPr/>
          <p:nvPr/>
        </p:nvSpPr>
        <p:spPr bwMode="auto">
          <a:xfrm>
            <a:off x="3707904" y="1484784"/>
            <a:ext cx="1656184" cy="2077944"/>
          </a:xfrm>
          <a:prstGeom prst="roundRect">
            <a:avLst/>
          </a:prstGeom>
          <a:noFill/>
          <a:ln w="9525" cap="flat" cmpd="sng" algn="ctr">
            <a:solidFill>
              <a:srgbClr val="D9D9D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
        <p:nvSpPr>
          <p:cNvPr id="3" name="Espace réservé du texte 2"/>
          <p:cNvSpPr>
            <a:spLocks noGrp="1"/>
          </p:cNvSpPr>
          <p:nvPr>
            <p:ph type="body" sz="quarter" idx="17"/>
          </p:nvPr>
        </p:nvSpPr>
        <p:spPr/>
        <p:txBody>
          <a:bodyPr/>
          <a:lstStyle/>
          <a:p>
            <a:r>
              <a:rPr lang="fr-FR" dirty="0" smtClean="0"/>
              <a:t>Zoom sur la sous-direction de la qualité de vie au travail</a:t>
            </a:r>
            <a:endParaRPr lang="fr-FR" dirty="0"/>
          </a:p>
        </p:txBody>
      </p:sp>
      <p:sp>
        <p:nvSpPr>
          <p:cNvPr id="14" name="Rectangle à coins arrondis 13"/>
          <p:cNvSpPr/>
          <p:nvPr/>
        </p:nvSpPr>
        <p:spPr bwMode="auto">
          <a:xfrm>
            <a:off x="3851920" y="1529360"/>
            <a:ext cx="1368152" cy="624070"/>
          </a:xfrm>
          <a:prstGeom prst="roundRect">
            <a:avLst/>
          </a:prstGeom>
          <a:solidFill>
            <a:srgbClr val="C2D1DC"/>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Calibri" panose="020F0502020204030204" pitchFamily="34" charset="0"/>
                <a:cs typeface="Calibri" panose="020F0502020204030204" pitchFamily="34" charset="0"/>
              </a:rPr>
              <a:t>Service de la médecine préventive</a:t>
            </a:r>
            <a:endParaRPr lang="fr-FR" sz="1000" b="1" dirty="0">
              <a:solidFill>
                <a:srgbClr val="00467A"/>
              </a:solidFill>
              <a:latin typeface="Calibri" panose="020F0502020204030204" pitchFamily="34" charset="0"/>
              <a:cs typeface="Calibri" panose="020F0502020204030204" pitchFamily="34" charset="0"/>
            </a:endParaRPr>
          </a:p>
        </p:txBody>
      </p:sp>
      <p:sp>
        <p:nvSpPr>
          <p:cNvPr id="15" name="Rectangle à coins arrondis 14"/>
          <p:cNvSpPr/>
          <p:nvPr/>
        </p:nvSpPr>
        <p:spPr bwMode="auto">
          <a:xfrm>
            <a:off x="3851920" y="2222008"/>
            <a:ext cx="1368152" cy="624070"/>
          </a:xfrm>
          <a:prstGeom prst="roundRect">
            <a:avLst/>
          </a:prstGeom>
          <a:solidFill>
            <a:srgbClr val="C2D1DC"/>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Calibri" panose="020F0502020204030204" pitchFamily="34" charset="0"/>
                <a:cs typeface="Calibri" panose="020F0502020204030204" pitchFamily="34" charset="0"/>
              </a:rPr>
              <a:t>SAPAD</a:t>
            </a:r>
            <a:endParaRPr lang="fr-FR" sz="1000" b="1" dirty="0">
              <a:solidFill>
                <a:srgbClr val="00467A"/>
              </a:solidFill>
              <a:latin typeface="Calibri" panose="020F0502020204030204" pitchFamily="34" charset="0"/>
              <a:cs typeface="Calibri" panose="020F0502020204030204" pitchFamily="34" charset="0"/>
            </a:endParaRPr>
          </a:p>
        </p:txBody>
      </p:sp>
      <p:sp>
        <p:nvSpPr>
          <p:cNvPr id="20" name="Rectangle à coins arrondis 19"/>
          <p:cNvSpPr/>
          <p:nvPr/>
        </p:nvSpPr>
        <p:spPr bwMode="auto">
          <a:xfrm>
            <a:off x="3851920" y="2914656"/>
            <a:ext cx="1368152" cy="624070"/>
          </a:xfrm>
          <a:prstGeom prst="roundRect">
            <a:avLst/>
          </a:prstGeom>
          <a:solidFill>
            <a:srgbClr val="C2D1DC"/>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Calibri" panose="020F0502020204030204" pitchFamily="34" charset="0"/>
                <a:cs typeface="Calibri" panose="020F0502020204030204" pitchFamily="34" charset="0"/>
              </a:rPr>
              <a:t>Bureau de la prévention des risques professionnels</a:t>
            </a:r>
            <a:endParaRPr lang="fr-FR" sz="1000" b="1" dirty="0">
              <a:solidFill>
                <a:srgbClr val="00467A"/>
              </a:solidFill>
              <a:latin typeface="Calibri" panose="020F0502020204030204" pitchFamily="34" charset="0"/>
              <a:cs typeface="Calibri" panose="020F0502020204030204" pitchFamily="34" charset="0"/>
            </a:endParaRPr>
          </a:p>
        </p:txBody>
      </p:sp>
      <p:sp>
        <p:nvSpPr>
          <p:cNvPr id="30" name="Rectangle à coins arrondis 29"/>
          <p:cNvSpPr/>
          <p:nvPr/>
        </p:nvSpPr>
        <p:spPr bwMode="auto">
          <a:xfrm>
            <a:off x="3851920" y="836712"/>
            <a:ext cx="1368152" cy="624070"/>
          </a:xfrm>
          <a:prstGeom prst="roundRect">
            <a:avLst/>
          </a:prstGeom>
          <a:solidFill>
            <a:srgbClr val="C2D1DC"/>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Calibri" panose="020F0502020204030204" pitchFamily="34" charset="0"/>
                <a:cs typeface="Calibri" panose="020F0502020204030204" pitchFamily="34" charset="0"/>
              </a:rPr>
              <a:t>Bureau de l’action sociale</a:t>
            </a:r>
            <a:endParaRPr lang="fr-FR" sz="1000" b="1" dirty="0">
              <a:solidFill>
                <a:srgbClr val="00467A"/>
              </a:solidFill>
              <a:latin typeface="Calibri" panose="020F0502020204030204" pitchFamily="34" charset="0"/>
              <a:cs typeface="Calibri" panose="020F0502020204030204" pitchFamily="34" charset="0"/>
            </a:endParaRPr>
          </a:p>
        </p:txBody>
      </p:sp>
      <p:sp>
        <p:nvSpPr>
          <p:cNvPr id="35" name="Rectangle à coins arrondis 34"/>
          <p:cNvSpPr/>
          <p:nvPr/>
        </p:nvSpPr>
        <p:spPr bwMode="auto">
          <a:xfrm>
            <a:off x="3851920" y="3607304"/>
            <a:ext cx="1368152" cy="624070"/>
          </a:xfrm>
          <a:prstGeom prst="roundRect">
            <a:avLst/>
          </a:prstGeom>
          <a:solidFill>
            <a:srgbClr val="C2D1DC"/>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Calibri" panose="020F0502020204030204" pitchFamily="34" charset="0"/>
                <a:cs typeface="Calibri" panose="020F0502020204030204" pitchFamily="34" charset="0"/>
              </a:rPr>
              <a:t>Service de la médecine statutaire</a:t>
            </a:r>
            <a:endParaRPr lang="fr-FR" sz="1000" b="1" dirty="0">
              <a:solidFill>
                <a:srgbClr val="00467A"/>
              </a:solidFill>
              <a:latin typeface="Calibri" panose="020F0502020204030204" pitchFamily="34" charset="0"/>
              <a:cs typeface="Calibri" panose="020F0502020204030204" pitchFamily="34" charset="0"/>
            </a:endParaRPr>
          </a:p>
        </p:txBody>
      </p:sp>
      <p:sp>
        <p:nvSpPr>
          <p:cNvPr id="16" name="Rectangle à coins arrondis 15"/>
          <p:cNvSpPr/>
          <p:nvPr/>
        </p:nvSpPr>
        <p:spPr bwMode="auto">
          <a:xfrm>
            <a:off x="3851920" y="4299952"/>
            <a:ext cx="1368152" cy="624070"/>
          </a:xfrm>
          <a:prstGeom prst="roundRect">
            <a:avLst/>
          </a:prstGeom>
          <a:solidFill>
            <a:srgbClr val="C2D1DC"/>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Calibri" panose="020F0502020204030204" pitchFamily="34" charset="0"/>
                <a:cs typeface="Calibri" panose="020F0502020204030204" pitchFamily="34" charset="0"/>
              </a:rPr>
              <a:t>Bureau des procédures médico-administratives</a:t>
            </a:r>
            <a:endParaRPr lang="fr-FR" sz="1000" b="1" dirty="0">
              <a:solidFill>
                <a:srgbClr val="00467A"/>
              </a:solidFill>
              <a:latin typeface="Calibri" panose="020F0502020204030204" pitchFamily="34" charset="0"/>
              <a:cs typeface="Calibri" panose="020F0502020204030204" pitchFamily="34" charset="0"/>
            </a:endParaRPr>
          </a:p>
        </p:txBody>
      </p:sp>
      <p:sp>
        <p:nvSpPr>
          <p:cNvPr id="17" name="Rectangle à coins arrondis 16"/>
          <p:cNvSpPr/>
          <p:nvPr/>
        </p:nvSpPr>
        <p:spPr bwMode="auto">
          <a:xfrm>
            <a:off x="3851920" y="4992600"/>
            <a:ext cx="1368152" cy="624070"/>
          </a:xfrm>
          <a:prstGeom prst="roundRect">
            <a:avLst/>
          </a:prstGeom>
          <a:solidFill>
            <a:srgbClr val="C2D1DC"/>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Calibri" panose="020F0502020204030204" pitchFamily="34" charset="0"/>
                <a:cs typeface="Calibri" panose="020F0502020204030204" pitchFamily="34" charset="0"/>
              </a:rPr>
              <a:t>Mission inspection santé sécurité au travail</a:t>
            </a:r>
            <a:endParaRPr lang="fr-FR" sz="1000" b="1" dirty="0">
              <a:solidFill>
                <a:srgbClr val="00467A"/>
              </a:solidFill>
              <a:latin typeface="Calibri" panose="020F0502020204030204" pitchFamily="34" charset="0"/>
              <a:cs typeface="Calibri" panose="020F0502020204030204" pitchFamily="34" charset="0"/>
            </a:endParaRPr>
          </a:p>
        </p:txBody>
      </p:sp>
      <p:sp>
        <p:nvSpPr>
          <p:cNvPr id="19" name="Rectangle à coins arrondis 18"/>
          <p:cNvSpPr/>
          <p:nvPr/>
        </p:nvSpPr>
        <p:spPr bwMode="auto">
          <a:xfrm>
            <a:off x="260337" y="1268760"/>
            <a:ext cx="3365399" cy="792088"/>
          </a:xfrm>
          <a:prstGeom prst="roundRect">
            <a:avLst/>
          </a:prstGeom>
          <a:noFill/>
          <a:ln w="9525" cap="flat" cmpd="sng" algn="ctr">
            <a:solidFill>
              <a:srgbClr val="D9D9D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fr-FR" sz="1200" b="1" i="0" u="none" strike="noStrike" cap="none" normalizeH="0" baseline="0" dirty="0" smtClean="0">
                <a:ln>
                  <a:noFill/>
                </a:ln>
                <a:solidFill>
                  <a:srgbClr val="00467A"/>
                </a:solidFill>
                <a:effectLst/>
              </a:rPr>
              <a:t>Suppression d’un niveau hiérarchique</a:t>
            </a:r>
          </a:p>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lang="fr-FR" sz="1200" b="1" dirty="0">
                <a:solidFill>
                  <a:srgbClr val="00467A"/>
                </a:solidFill>
              </a:rPr>
              <a:t>P</a:t>
            </a:r>
            <a:r>
              <a:rPr lang="fr-FR" sz="1200" b="1" dirty="0" smtClean="0">
                <a:solidFill>
                  <a:srgbClr val="00467A"/>
                </a:solidFill>
              </a:rPr>
              <a:t>rise en charge des aménagements de poste</a:t>
            </a:r>
            <a:endParaRPr kumimoji="0" lang="fr-FR" sz="1200" b="1" i="0" u="none" strike="noStrike" cap="none" normalizeH="0" dirty="0" smtClean="0">
              <a:ln>
                <a:noFill/>
              </a:ln>
              <a:solidFill>
                <a:srgbClr val="00467A"/>
              </a:solidFill>
              <a:effectLst/>
            </a:endParaRPr>
          </a:p>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fr-FR" sz="1200" b="1" i="0" u="none" strike="noStrike" cap="none" normalizeH="0" baseline="0" dirty="0" smtClean="0">
              <a:ln>
                <a:noFill/>
              </a:ln>
              <a:solidFill>
                <a:srgbClr val="00467A"/>
              </a:solidFill>
              <a:effectLst/>
            </a:endParaRPr>
          </a:p>
        </p:txBody>
      </p:sp>
      <p:sp>
        <p:nvSpPr>
          <p:cNvPr id="22" name="Flèche droite 21"/>
          <p:cNvSpPr/>
          <p:nvPr/>
        </p:nvSpPr>
        <p:spPr bwMode="auto">
          <a:xfrm>
            <a:off x="3275856" y="1700808"/>
            <a:ext cx="531780" cy="360040"/>
          </a:xfrm>
          <a:prstGeom prst="rightArrow">
            <a:avLst/>
          </a:prstGeom>
          <a:solidFill>
            <a:schemeClr val="bg1"/>
          </a:solidFill>
          <a:ln w="9525" cap="flat" cmpd="sng" algn="ctr">
            <a:solidFill>
              <a:srgbClr val="00467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
        <p:nvSpPr>
          <p:cNvPr id="23" name="Flèche droite 22"/>
          <p:cNvSpPr/>
          <p:nvPr/>
        </p:nvSpPr>
        <p:spPr bwMode="auto">
          <a:xfrm>
            <a:off x="3419872" y="3026764"/>
            <a:ext cx="531780" cy="360040"/>
          </a:xfrm>
          <a:prstGeom prst="rightArrow">
            <a:avLst/>
          </a:prstGeom>
          <a:solidFill>
            <a:schemeClr val="bg1"/>
          </a:solidFill>
          <a:ln w="9525" cap="flat" cmpd="sng" algn="ctr">
            <a:solidFill>
              <a:srgbClr val="00467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
        <p:nvSpPr>
          <p:cNvPr id="27" name="Rectangle à coins arrondis 26"/>
          <p:cNvSpPr/>
          <p:nvPr/>
        </p:nvSpPr>
        <p:spPr bwMode="auto">
          <a:xfrm>
            <a:off x="260338" y="2811506"/>
            <a:ext cx="3365399" cy="761510"/>
          </a:xfrm>
          <a:prstGeom prst="roundRect">
            <a:avLst/>
          </a:prstGeom>
          <a:noFill/>
          <a:ln w="9525" cap="flat" cmpd="sng" algn="ctr">
            <a:solidFill>
              <a:srgbClr val="D9D9D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lang="fr-FR" sz="1200" b="1" dirty="0" smtClean="0">
                <a:solidFill>
                  <a:srgbClr val="00467A"/>
                </a:solidFill>
              </a:rPr>
              <a:t>Dissociation des fonctions </a:t>
            </a:r>
            <a:br>
              <a:rPr lang="fr-FR" sz="1200" b="1" dirty="0" smtClean="0">
                <a:solidFill>
                  <a:srgbClr val="00467A"/>
                </a:solidFill>
              </a:rPr>
            </a:br>
            <a:r>
              <a:rPr lang="fr-FR" sz="1200" b="1" dirty="0" smtClean="0">
                <a:solidFill>
                  <a:srgbClr val="00467A"/>
                </a:solidFill>
              </a:rPr>
              <a:t>de tête de réseau </a:t>
            </a:r>
            <a:br>
              <a:rPr lang="fr-FR" sz="1200" b="1" dirty="0" smtClean="0">
                <a:solidFill>
                  <a:srgbClr val="00467A"/>
                </a:solidFill>
              </a:rPr>
            </a:br>
            <a:r>
              <a:rPr lang="fr-FR" sz="1200" b="1" dirty="0" smtClean="0">
                <a:solidFill>
                  <a:srgbClr val="00467A"/>
                </a:solidFill>
              </a:rPr>
              <a:t>vs BPRP des petites directions</a:t>
            </a:r>
            <a:endParaRPr kumimoji="0" lang="fr-FR" sz="1200" b="1" i="0" u="none" strike="noStrike" cap="none" normalizeH="0" baseline="0" dirty="0" smtClean="0">
              <a:ln>
                <a:noFill/>
              </a:ln>
              <a:solidFill>
                <a:srgbClr val="00467A"/>
              </a:solidFill>
              <a:effectLst/>
            </a:endParaRPr>
          </a:p>
        </p:txBody>
      </p:sp>
      <p:sp>
        <p:nvSpPr>
          <p:cNvPr id="28" name="Rectangle à coins arrondis 27"/>
          <p:cNvSpPr/>
          <p:nvPr/>
        </p:nvSpPr>
        <p:spPr bwMode="auto">
          <a:xfrm>
            <a:off x="260338" y="2153430"/>
            <a:ext cx="3365399" cy="576064"/>
          </a:xfrm>
          <a:prstGeom prst="roundRect">
            <a:avLst/>
          </a:prstGeom>
          <a:noFill/>
          <a:ln w="9525" cap="flat" cmpd="sng" algn="ctr">
            <a:solidFill>
              <a:srgbClr val="D9D9D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fr-FR" sz="1200" b="1" i="0" u="none" strike="noStrike" cap="none" normalizeH="0" baseline="0" dirty="0" smtClean="0">
                <a:ln>
                  <a:noFill/>
                </a:ln>
                <a:solidFill>
                  <a:srgbClr val="00467A"/>
                </a:solidFill>
                <a:effectLst/>
              </a:rPr>
              <a:t>Création d’un</a:t>
            </a:r>
            <a:r>
              <a:rPr kumimoji="0" lang="fr-FR" sz="1200" b="1" i="0" u="none" strike="noStrike" cap="none" normalizeH="0" dirty="0" smtClean="0">
                <a:ln>
                  <a:noFill/>
                </a:ln>
                <a:solidFill>
                  <a:srgbClr val="00467A"/>
                </a:solidFill>
                <a:effectLst/>
              </a:rPr>
              <a:t> poste de chef du service</a:t>
            </a:r>
          </a:p>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lang="fr-FR" sz="1200" b="1" dirty="0" smtClean="0">
                <a:solidFill>
                  <a:srgbClr val="00467A"/>
                </a:solidFill>
              </a:rPr>
              <a:t>Intégration de SAVP</a:t>
            </a:r>
            <a:endParaRPr kumimoji="0" lang="fr-FR" sz="1200" b="1" i="0" u="none" strike="noStrike" cap="none" normalizeH="0" dirty="0" smtClean="0">
              <a:ln>
                <a:noFill/>
              </a:ln>
              <a:solidFill>
                <a:srgbClr val="00467A"/>
              </a:solidFill>
              <a:effectLst/>
            </a:endParaRPr>
          </a:p>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fr-FR" sz="1200" b="1" i="0" u="none" strike="noStrike" cap="none" normalizeH="0" baseline="0" dirty="0" smtClean="0">
              <a:ln>
                <a:noFill/>
              </a:ln>
              <a:solidFill>
                <a:srgbClr val="00467A"/>
              </a:solidFill>
              <a:effectLst/>
            </a:endParaRPr>
          </a:p>
        </p:txBody>
      </p:sp>
      <p:sp>
        <p:nvSpPr>
          <p:cNvPr id="29" name="Flèche droite 28"/>
          <p:cNvSpPr/>
          <p:nvPr/>
        </p:nvSpPr>
        <p:spPr bwMode="auto">
          <a:xfrm>
            <a:off x="3392148" y="2369454"/>
            <a:ext cx="531780" cy="360040"/>
          </a:xfrm>
          <a:prstGeom prst="rightArrow">
            <a:avLst/>
          </a:prstGeom>
          <a:solidFill>
            <a:schemeClr val="bg1"/>
          </a:solidFill>
          <a:ln w="9525" cap="flat" cmpd="sng" algn="ctr">
            <a:solidFill>
              <a:srgbClr val="00467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
        <p:nvSpPr>
          <p:cNvPr id="32" name="Rectangle à coins arrondis 31"/>
          <p:cNvSpPr/>
          <p:nvPr/>
        </p:nvSpPr>
        <p:spPr bwMode="auto">
          <a:xfrm>
            <a:off x="3851920" y="5685250"/>
            <a:ext cx="1368152" cy="624070"/>
          </a:xfrm>
          <a:prstGeom prst="roundRect">
            <a:avLst/>
          </a:prstGeom>
          <a:solidFill>
            <a:srgbClr val="00467A"/>
          </a:solidFill>
          <a:ln w="9525" cap="flat" cmpd="sng" algn="ctr">
            <a:solidFill>
              <a:srgbClr val="D9D9D9"/>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chemeClr val="bg1"/>
                </a:solidFill>
                <a:latin typeface="Calibri" panose="020F0502020204030204" pitchFamily="34" charset="0"/>
                <a:cs typeface="Calibri" panose="020F0502020204030204" pitchFamily="34" charset="0"/>
              </a:rPr>
              <a:t>Médiation des conflits</a:t>
            </a:r>
            <a:endParaRPr lang="fr-FR" sz="1000" b="1" dirty="0">
              <a:solidFill>
                <a:schemeClr val="bg1"/>
              </a:solidFill>
              <a:latin typeface="Calibri" panose="020F0502020204030204" pitchFamily="34" charset="0"/>
              <a:cs typeface="Calibri" panose="020F0502020204030204" pitchFamily="34" charset="0"/>
            </a:endParaRPr>
          </a:p>
        </p:txBody>
      </p:sp>
      <p:sp>
        <p:nvSpPr>
          <p:cNvPr id="33" name="Rectangle à coins arrondis 32"/>
          <p:cNvSpPr/>
          <p:nvPr/>
        </p:nvSpPr>
        <p:spPr bwMode="auto">
          <a:xfrm>
            <a:off x="260338" y="5618555"/>
            <a:ext cx="3456384" cy="402733"/>
          </a:xfrm>
          <a:prstGeom prst="roundRect">
            <a:avLst/>
          </a:prstGeom>
          <a:noFill/>
          <a:ln w="9525" cap="flat" cmpd="sng" algn="ctr">
            <a:solidFill>
              <a:srgbClr val="D9D9D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fr-FR" sz="1200" b="1" i="0" u="none" strike="noStrike" cap="none" normalizeH="0" baseline="0" dirty="0" smtClean="0">
                <a:ln>
                  <a:noFill/>
                </a:ln>
                <a:solidFill>
                  <a:srgbClr val="00467A"/>
                </a:solidFill>
                <a:effectLst/>
              </a:rPr>
              <a:t>Intégration au sein du</a:t>
            </a:r>
            <a:r>
              <a:rPr kumimoji="0" lang="fr-FR" sz="1200" b="1" i="0" u="none" strike="noStrike" cap="none" normalizeH="0" dirty="0" smtClean="0">
                <a:ln>
                  <a:noFill/>
                </a:ln>
                <a:solidFill>
                  <a:srgbClr val="00467A"/>
                </a:solidFill>
                <a:effectLst/>
              </a:rPr>
              <a:t> SAPAD</a:t>
            </a:r>
          </a:p>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fr-FR" sz="1200" b="1" i="0" u="none" strike="noStrike" cap="none" normalizeH="0" baseline="0" dirty="0" smtClean="0">
              <a:ln>
                <a:noFill/>
              </a:ln>
              <a:solidFill>
                <a:srgbClr val="00467A"/>
              </a:solidFill>
              <a:effectLst/>
            </a:endParaRPr>
          </a:p>
        </p:txBody>
      </p:sp>
      <p:sp>
        <p:nvSpPr>
          <p:cNvPr id="34" name="Flèche droite 33"/>
          <p:cNvSpPr/>
          <p:nvPr/>
        </p:nvSpPr>
        <p:spPr bwMode="auto">
          <a:xfrm>
            <a:off x="3450832" y="5650621"/>
            <a:ext cx="531780" cy="360040"/>
          </a:xfrm>
          <a:prstGeom prst="rightArrow">
            <a:avLst/>
          </a:prstGeom>
          <a:solidFill>
            <a:schemeClr val="bg1"/>
          </a:solidFill>
          <a:ln w="9525" cap="flat" cmpd="sng" algn="ctr">
            <a:solidFill>
              <a:srgbClr val="00467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
        <p:nvSpPr>
          <p:cNvPr id="36" name="Rectangle à coins arrondis 35"/>
          <p:cNvSpPr/>
          <p:nvPr/>
        </p:nvSpPr>
        <p:spPr bwMode="auto">
          <a:xfrm rot="657187">
            <a:off x="7646605" y="891554"/>
            <a:ext cx="1368152" cy="576064"/>
          </a:xfrm>
          <a:prstGeom prst="roundRect">
            <a:avLst/>
          </a:prstGeom>
          <a:solidFill>
            <a:srgbClr val="EDD9B1"/>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Arial" panose="020B0604020202020204" pitchFamily="34" charset="0"/>
                <a:cs typeface="Arial" panose="020B0604020202020204" pitchFamily="34" charset="0"/>
              </a:rPr>
              <a:t>DOCUMENT </a:t>
            </a:r>
            <a:br>
              <a:rPr lang="fr-FR" sz="1000" b="1" dirty="0" smtClean="0">
                <a:solidFill>
                  <a:srgbClr val="00467A"/>
                </a:solidFill>
                <a:latin typeface="Arial" panose="020B0604020202020204" pitchFamily="34" charset="0"/>
                <a:cs typeface="Arial" panose="020B0604020202020204" pitchFamily="34" charset="0"/>
              </a:rPr>
            </a:br>
            <a:r>
              <a:rPr lang="fr-FR" sz="1000" b="1" dirty="0" smtClean="0">
                <a:solidFill>
                  <a:srgbClr val="00467A"/>
                </a:solidFill>
                <a:latin typeface="Arial" panose="020B0604020202020204" pitchFamily="34" charset="0"/>
                <a:cs typeface="Arial" panose="020B0604020202020204" pitchFamily="34" charset="0"/>
              </a:rPr>
              <a:t>DE TRAVAIL</a:t>
            </a:r>
            <a:endParaRPr lang="fr-FR" sz="1000" b="1" dirty="0">
              <a:solidFill>
                <a:srgbClr val="00467A"/>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187965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sz="quarter" idx="17"/>
          </p:nvPr>
        </p:nvSpPr>
        <p:spPr/>
        <p:txBody>
          <a:bodyPr/>
          <a:lstStyle/>
          <a:p>
            <a:r>
              <a:rPr lang="fr-FR" dirty="0" smtClean="0"/>
              <a:t>Zoom sur le service des systèmes d’information</a:t>
            </a:r>
            <a:endParaRPr lang="fr-FR" dirty="0"/>
          </a:p>
        </p:txBody>
      </p:sp>
      <p:sp>
        <p:nvSpPr>
          <p:cNvPr id="14" name="Rectangle à coins arrondis 13"/>
          <p:cNvSpPr/>
          <p:nvPr/>
        </p:nvSpPr>
        <p:spPr bwMode="auto">
          <a:xfrm>
            <a:off x="3851920" y="2753496"/>
            <a:ext cx="1368152" cy="624070"/>
          </a:xfrm>
          <a:prstGeom prst="roundRect">
            <a:avLst/>
          </a:prstGeom>
          <a:solidFill>
            <a:srgbClr val="C2D1DC"/>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Calibri" panose="020F0502020204030204" pitchFamily="34" charset="0"/>
                <a:cs typeface="Calibri" panose="020F0502020204030204" pitchFamily="34" charset="0"/>
              </a:rPr>
              <a:t>Bureau </a:t>
            </a:r>
            <a:br>
              <a:rPr lang="fr-FR" sz="1000" b="1" dirty="0" smtClean="0">
                <a:solidFill>
                  <a:srgbClr val="00467A"/>
                </a:solidFill>
                <a:latin typeface="Calibri" panose="020F0502020204030204" pitchFamily="34" charset="0"/>
                <a:cs typeface="Calibri" panose="020F0502020204030204" pitchFamily="34" charset="0"/>
              </a:rPr>
            </a:br>
            <a:r>
              <a:rPr lang="fr-FR" sz="1000" b="1" dirty="0" smtClean="0">
                <a:solidFill>
                  <a:srgbClr val="00467A"/>
                </a:solidFill>
                <a:latin typeface="Calibri" panose="020F0502020204030204" pitchFamily="34" charset="0"/>
                <a:cs typeface="Calibri" panose="020F0502020204030204" pitchFamily="34" charset="0"/>
              </a:rPr>
              <a:t>des applications</a:t>
            </a:r>
            <a:endParaRPr lang="fr-FR" sz="1000" b="1" dirty="0">
              <a:solidFill>
                <a:srgbClr val="00467A"/>
              </a:solidFill>
              <a:latin typeface="Calibri" panose="020F0502020204030204" pitchFamily="34" charset="0"/>
              <a:cs typeface="Calibri" panose="020F0502020204030204" pitchFamily="34" charset="0"/>
            </a:endParaRPr>
          </a:p>
        </p:txBody>
      </p:sp>
      <p:sp>
        <p:nvSpPr>
          <p:cNvPr id="15" name="Rectangle à coins arrondis 14"/>
          <p:cNvSpPr/>
          <p:nvPr/>
        </p:nvSpPr>
        <p:spPr bwMode="auto">
          <a:xfrm>
            <a:off x="3851920" y="3446144"/>
            <a:ext cx="1368152" cy="624070"/>
          </a:xfrm>
          <a:prstGeom prst="roundRect">
            <a:avLst/>
          </a:prstGeom>
          <a:solidFill>
            <a:srgbClr val="C2D1DC"/>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Calibri" panose="020F0502020204030204" pitchFamily="34" charset="0"/>
                <a:cs typeface="Calibri" panose="020F0502020204030204" pitchFamily="34" charset="0"/>
              </a:rPr>
              <a:t>Bureau des outils d’analyse</a:t>
            </a:r>
            <a:endParaRPr lang="fr-FR" sz="1000" b="1" dirty="0">
              <a:solidFill>
                <a:srgbClr val="00467A"/>
              </a:solidFill>
              <a:latin typeface="Calibri" panose="020F0502020204030204" pitchFamily="34" charset="0"/>
              <a:cs typeface="Calibri" panose="020F0502020204030204" pitchFamily="34" charset="0"/>
            </a:endParaRPr>
          </a:p>
        </p:txBody>
      </p:sp>
      <p:sp>
        <p:nvSpPr>
          <p:cNvPr id="30" name="Rectangle à coins arrondis 29"/>
          <p:cNvSpPr/>
          <p:nvPr/>
        </p:nvSpPr>
        <p:spPr bwMode="auto">
          <a:xfrm>
            <a:off x="3851920" y="2012842"/>
            <a:ext cx="1368152" cy="624070"/>
          </a:xfrm>
          <a:prstGeom prst="roundRect">
            <a:avLst/>
          </a:prstGeom>
          <a:solidFill>
            <a:srgbClr val="C2D1DC"/>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Calibri" panose="020F0502020204030204" pitchFamily="34" charset="0"/>
                <a:cs typeface="Calibri" panose="020F0502020204030204" pitchFamily="34" charset="0"/>
              </a:rPr>
              <a:t>Bureau des projets</a:t>
            </a:r>
            <a:endParaRPr lang="fr-FR" sz="1000" b="1" dirty="0">
              <a:solidFill>
                <a:srgbClr val="00467A"/>
              </a:solidFill>
              <a:latin typeface="Calibri" panose="020F0502020204030204" pitchFamily="34" charset="0"/>
              <a:cs typeface="Calibri" panose="020F0502020204030204" pitchFamily="34" charset="0"/>
            </a:endParaRPr>
          </a:p>
        </p:txBody>
      </p:sp>
      <p:sp>
        <p:nvSpPr>
          <p:cNvPr id="10" name="Rectangle à coins arrondis 9"/>
          <p:cNvSpPr/>
          <p:nvPr/>
        </p:nvSpPr>
        <p:spPr bwMode="auto">
          <a:xfrm>
            <a:off x="3851920" y="1292762"/>
            <a:ext cx="1368152" cy="624070"/>
          </a:xfrm>
          <a:prstGeom prst="roundRect">
            <a:avLst/>
          </a:prstGeom>
          <a:noFill/>
          <a:ln w="9525" cap="flat" cmpd="sng" algn="ctr">
            <a:solidFill>
              <a:srgbClr val="D9D9D9"/>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Calibri" panose="020F0502020204030204" pitchFamily="34" charset="0"/>
                <a:cs typeface="Calibri" panose="020F0502020204030204" pitchFamily="34" charset="0"/>
              </a:rPr>
              <a:t>Mission études </a:t>
            </a:r>
            <a:br>
              <a:rPr lang="fr-FR" sz="1000" b="1" dirty="0" smtClean="0">
                <a:solidFill>
                  <a:srgbClr val="00467A"/>
                </a:solidFill>
                <a:latin typeface="Calibri" panose="020F0502020204030204" pitchFamily="34" charset="0"/>
                <a:cs typeface="Calibri" panose="020F0502020204030204" pitchFamily="34" charset="0"/>
              </a:rPr>
            </a:br>
            <a:r>
              <a:rPr lang="fr-FR" sz="1000" b="1" dirty="0" smtClean="0">
                <a:solidFill>
                  <a:srgbClr val="00467A"/>
                </a:solidFill>
                <a:latin typeface="Calibri" panose="020F0502020204030204" pitchFamily="34" charset="0"/>
                <a:cs typeface="Calibri" panose="020F0502020204030204" pitchFamily="34" charset="0"/>
              </a:rPr>
              <a:t>et transformation</a:t>
            </a:r>
            <a:endParaRPr lang="fr-FR" sz="1000" b="1" dirty="0">
              <a:solidFill>
                <a:srgbClr val="00467A"/>
              </a:solidFill>
              <a:latin typeface="Calibri" panose="020F0502020204030204" pitchFamily="34" charset="0"/>
              <a:cs typeface="Calibri" panose="020F0502020204030204" pitchFamily="34" charset="0"/>
            </a:endParaRPr>
          </a:p>
        </p:txBody>
      </p:sp>
      <p:sp>
        <p:nvSpPr>
          <p:cNvPr id="12" name="Rectangle à coins arrondis 11"/>
          <p:cNvSpPr/>
          <p:nvPr/>
        </p:nvSpPr>
        <p:spPr bwMode="auto">
          <a:xfrm>
            <a:off x="3851920" y="4174254"/>
            <a:ext cx="1368152" cy="624070"/>
          </a:xfrm>
          <a:prstGeom prst="roundRect">
            <a:avLst/>
          </a:prstGeom>
          <a:solidFill>
            <a:srgbClr val="00467A"/>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chemeClr val="bg1"/>
                </a:solidFill>
                <a:latin typeface="Calibri" panose="020F0502020204030204" pitchFamily="34" charset="0"/>
                <a:cs typeface="Calibri" panose="020F0502020204030204" pitchFamily="34" charset="0"/>
              </a:rPr>
              <a:t>Chef de projet</a:t>
            </a:r>
            <a:br>
              <a:rPr lang="fr-FR" sz="1000" b="1" dirty="0" smtClean="0">
                <a:solidFill>
                  <a:schemeClr val="bg1"/>
                </a:solidFill>
                <a:latin typeface="Calibri" panose="020F0502020204030204" pitchFamily="34" charset="0"/>
                <a:cs typeface="Calibri" panose="020F0502020204030204" pitchFamily="34" charset="0"/>
              </a:rPr>
            </a:br>
            <a:r>
              <a:rPr lang="fr-FR" sz="1000" b="1" dirty="0" smtClean="0">
                <a:solidFill>
                  <a:schemeClr val="bg1"/>
                </a:solidFill>
                <a:latin typeface="Calibri" panose="020F0502020204030204" pitchFamily="34" charset="0"/>
                <a:cs typeface="Calibri" panose="020F0502020204030204" pitchFamily="34" charset="0"/>
              </a:rPr>
              <a:t>compte agent</a:t>
            </a:r>
            <a:endParaRPr lang="fr-FR" sz="1000" b="1" dirty="0">
              <a:solidFill>
                <a:schemeClr val="bg1"/>
              </a:solidFill>
              <a:latin typeface="Calibri" panose="020F0502020204030204" pitchFamily="34" charset="0"/>
              <a:cs typeface="Calibri" panose="020F0502020204030204" pitchFamily="34" charset="0"/>
            </a:endParaRPr>
          </a:p>
        </p:txBody>
      </p:sp>
      <p:sp>
        <p:nvSpPr>
          <p:cNvPr id="13" name="Rectangle à coins arrondis 12"/>
          <p:cNvSpPr/>
          <p:nvPr/>
        </p:nvSpPr>
        <p:spPr bwMode="auto">
          <a:xfrm rot="657187">
            <a:off x="7626078" y="313372"/>
            <a:ext cx="1368152" cy="576064"/>
          </a:xfrm>
          <a:prstGeom prst="roundRect">
            <a:avLst/>
          </a:prstGeom>
          <a:solidFill>
            <a:srgbClr val="EDD9B1"/>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Arial" panose="020B0604020202020204" pitchFamily="34" charset="0"/>
                <a:cs typeface="Arial" panose="020B0604020202020204" pitchFamily="34" charset="0"/>
              </a:rPr>
              <a:t>DOCUMENT </a:t>
            </a:r>
            <a:br>
              <a:rPr lang="fr-FR" sz="1000" b="1" dirty="0" smtClean="0">
                <a:solidFill>
                  <a:srgbClr val="00467A"/>
                </a:solidFill>
                <a:latin typeface="Arial" panose="020B0604020202020204" pitchFamily="34" charset="0"/>
                <a:cs typeface="Arial" panose="020B0604020202020204" pitchFamily="34" charset="0"/>
              </a:rPr>
            </a:br>
            <a:r>
              <a:rPr lang="fr-FR" sz="1000" b="1" dirty="0" smtClean="0">
                <a:solidFill>
                  <a:srgbClr val="00467A"/>
                </a:solidFill>
                <a:latin typeface="Arial" panose="020B0604020202020204" pitchFamily="34" charset="0"/>
                <a:cs typeface="Arial" panose="020B0604020202020204" pitchFamily="34" charset="0"/>
              </a:rPr>
              <a:t>DE TRAVAIL</a:t>
            </a:r>
            <a:endParaRPr lang="fr-FR" sz="1000" b="1" dirty="0">
              <a:solidFill>
                <a:srgbClr val="00467A"/>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867596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sz="quarter" idx="17"/>
          </p:nvPr>
        </p:nvSpPr>
        <p:spPr/>
        <p:txBody>
          <a:bodyPr/>
          <a:lstStyle/>
          <a:p>
            <a:r>
              <a:rPr lang="fr-FR" dirty="0" smtClean="0"/>
              <a:t>Zoom sur les services rattachés à la directrice adjointe</a:t>
            </a:r>
            <a:endParaRPr lang="fr-FR" dirty="0"/>
          </a:p>
        </p:txBody>
      </p:sp>
      <p:sp>
        <p:nvSpPr>
          <p:cNvPr id="15" name="Rectangle à coins arrondis 14"/>
          <p:cNvSpPr/>
          <p:nvPr/>
        </p:nvSpPr>
        <p:spPr bwMode="auto">
          <a:xfrm>
            <a:off x="3858146" y="2204864"/>
            <a:ext cx="1368152" cy="624070"/>
          </a:xfrm>
          <a:prstGeom prst="roundRect">
            <a:avLst/>
          </a:prstGeom>
          <a:solidFill>
            <a:srgbClr val="C2D1DC"/>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Calibri" panose="020F0502020204030204" pitchFamily="34" charset="0"/>
                <a:cs typeface="Calibri" panose="020F0502020204030204" pitchFamily="34" charset="0"/>
              </a:rPr>
              <a:t>Bureau </a:t>
            </a:r>
            <a:br>
              <a:rPr lang="fr-FR" sz="1000" b="1" dirty="0" smtClean="0">
                <a:solidFill>
                  <a:srgbClr val="00467A"/>
                </a:solidFill>
                <a:latin typeface="Calibri" panose="020F0502020204030204" pitchFamily="34" charset="0"/>
                <a:cs typeface="Calibri" panose="020F0502020204030204" pitchFamily="34" charset="0"/>
              </a:rPr>
            </a:br>
            <a:r>
              <a:rPr lang="fr-FR" sz="1000" b="1" dirty="0" smtClean="0">
                <a:solidFill>
                  <a:srgbClr val="00467A"/>
                </a:solidFill>
                <a:latin typeface="Calibri" panose="020F0502020204030204" pitchFamily="34" charset="0"/>
                <a:cs typeface="Calibri" panose="020F0502020204030204" pitchFamily="34" charset="0"/>
              </a:rPr>
              <a:t>des relations sociales</a:t>
            </a:r>
            <a:endParaRPr lang="fr-FR" sz="1000" b="1" dirty="0">
              <a:solidFill>
                <a:srgbClr val="00467A"/>
              </a:solidFill>
              <a:latin typeface="Calibri" panose="020F0502020204030204" pitchFamily="34" charset="0"/>
              <a:cs typeface="Calibri" panose="020F0502020204030204" pitchFamily="34" charset="0"/>
            </a:endParaRPr>
          </a:p>
        </p:txBody>
      </p:sp>
      <p:sp>
        <p:nvSpPr>
          <p:cNvPr id="20" name="Rectangle à coins arrondis 19"/>
          <p:cNvSpPr/>
          <p:nvPr/>
        </p:nvSpPr>
        <p:spPr bwMode="auto">
          <a:xfrm>
            <a:off x="3858146" y="2906656"/>
            <a:ext cx="1368152" cy="624070"/>
          </a:xfrm>
          <a:prstGeom prst="roundRect">
            <a:avLst/>
          </a:prstGeom>
          <a:solidFill>
            <a:srgbClr val="C2D1DC"/>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Calibri" panose="020F0502020204030204" pitchFamily="34" charset="0"/>
                <a:cs typeface="Calibri" panose="020F0502020204030204" pitchFamily="34" charset="0"/>
              </a:rPr>
              <a:t>Service </a:t>
            </a:r>
            <a:br>
              <a:rPr lang="fr-FR" sz="1000" b="1" dirty="0" smtClean="0">
                <a:solidFill>
                  <a:srgbClr val="00467A"/>
                </a:solidFill>
                <a:latin typeface="Calibri" panose="020F0502020204030204" pitchFamily="34" charset="0"/>
                <a:cs typeface="Calibri" panose="020F0502020204030204" pitchFamily="34" charset="0"/>
              </a:rPr>
            </a:br>
            <a:r>
              <a:rPr lang="fr-FR" sz="1000" b="1" dirty="0" smtClean="0">
                <a:solidFill>
                  <a:srgbClr val="00467A"/>
                </a:solidFill>
                <a:latin typeface="Calibri" panose="020F0502020204030204" pitchFamily="34" charset="0"/>
                <a:cs typeface="Calibri" panose="020F0502020204030204" pitchFamily="34" charset="0"/>
              </a:rPr>
              <a:t>des ressources</a:t>
            </a:r>
            <a:endParaRPr lang="fr-FR" sz="1000" b="1" dirty="0">
              <a:solidFill>
                <a:srgbClr val="00467A"/>
              </a:solidFill>
              <a:latin typeface="Calibri" panose="020F0502020204030204" pitchFamily="34" charset="0"/>
              <a:cs typeface="Calibri" panose="020F0502020204030204" pitchFamily="34" charset="0"/>
            </a:endParaRPr>
          </a:p>
        </p:txBody>
      </p:sp>
      <p:sp>
        <p:nvSpPr>
          <p:cNvPr id="35" name="Rectangle à coins arrondis 34"/>
          <p:cNvSpPr/>
          <p:nvPr/>
        </p:nvSpPr>
        <p:spPr bwMode="auto">
          <a:xfrm>
            <a:off x="3858146" y="3608448"/>
            <a:ext cx="1368152" cy="624070"/>
          </a:xfrm>
          <a:prstGeom prst="roundRect">
            <a:avLst/>
          </a:prstGeom>
          <a:noFill/>
          <a:ln w="9525" cap="flat" cmpd="sng" algn="ctr">
            <a:solidFill>
              <a:srgbClr val="D9D9D9"/>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Calibri" panose="020F0502020204030204" pitchFamily="34" charset="0"/>
                <a:cs typeface="Calibri" panose="020F0502020204030204" pitchFamily="34" charset="0"/>
              </a:rPr>
              <a:t>Bureau </a:t>
            </a:r>
            <a:br>
              <a:rPr lang="fr-FR" sz="1000" b="1" dirty="0" smtClean="0">
                <a:solidFill>
                  <a:srgbClr val="00467A"/>
                </a:solidFill>
                <a:latin typeface="Calibri" panose="020F0502020204030204" pitchFamily="34" charset="0"/>
                <a:cs typeface="Calibri" panose="020F0502020204030204" pitchFamily="34" charset="0"/>
              </a:rPr>
            </a:br>
            <a:r>
              <a:rPr lang="fr-FR" sz="1000" b="1" dirty="0" smtClean="0">
                <a:solidFill>
                  <a:srgbClr val="00467A"/>
                </a:solidFill>
                <a:latin typeface="Calibri" panose="020F0502020204030204" pitchFamily="34" charset="0"/>
                <a:cs typeface="Calibri" panose="020F0502020204030204" pitchFamily="34" charset="0"/>
              </a:rPr>
              <a:t>de l’information </a:t>
            </a:r>
            <a:br>
              <a:rPr lang="fr-FR" sz="1000" b="1" dirty="0" smtClean="0">
                <a:solidFill>
                  <a:srgbClr val="00467A"/>
                </a:solidFill>
                <a:latin typeface="Calibri" panose="020F0502020204030204" pitchFamily="34" charset="0"/>
                <a:cs typeface="Calibri" panose="020F0502020204030204" pitchFamily="34" charset="0"/>
              </a:rPr>
            </a:br>
            <a:r>
              <a:rPr lang="fr-FR" sz="1000" b="1" dirty="0" smtClean="0">
                <a:solidFill>
                  <a:srgbClr val="00467A"/>
                </a:solidFill>
                <a:latin typeface="Calibri" panose="020F0502020204030204" pitchFamily="34" charset="0"/>
                <a:cs typeface="Calibri" panose="020F0502020204030204" pitchFamily="34" charset="0"/>
              </a:rPr>
              <a:t>des personnels</a:t>
            </a:r>
            <a:endParaRPr lang="fr-FR" sz="1000" b="1" dirty="0">
              <a:solidFill>
                <a:srgbClr val="00467A"/>
              </a:solidFill>
              <a:latin typeface="Calibri" panose="020F0502020204030204" pitchFamily="34" charset="0"/>
              <a:cs typeface="Calibri" panose="020F0502020204030204" pitchFamily="34" charset="0"/>
            </a:endParaRPr>
          </a:p>
        </p:txBody>
      </p:sp>
      <p:sp>
        <p:nvSpPr>
          <p:cNvPr id="32" name="Rectangle à coins arrondis 31"/>
          <p:cNvSpPr/>
          <p:nvPr/>
        </p:nvSpPr>
        <p:spPr bwMode="auto">
          <a:xfrm>
            <a:off x="3858146" y="4310240"/>
            <a:ext cx="1368152" cy="624070"/>
          </a:xfrm>
          <a:prstGeom prst="roundRect">
            <a:avLst/>
          </a:prstGeom>
          <a:solidFill>
            <a:srgbClr val="C2D1DC"/>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Calibri" panose="020F0502020204030204" pitchFamily="34" charset="0"/>
                <a:cs typeface="Calibri" panose="020F0502020204030204" pitchFamily="34" charset="0"/>
              </a:rPr>
              <a:t>Chef de projet optimisation </a:t>
            </a:r>
            <a:br>
              <a:rPr lang="fr-FR" sz="1000" b="1" dirty="0" smtClean="0">
                <a:solidFill>
                  <a:srgbClr val="00467A"/>
                </a:solidFill>
                <a:latin typeface="Calibri" panose="020F0502020204030204" pitchFamily="34" charset="0"/>
                <a:cs typeface="Calibri" panose="020F0502020204030204" pitchFamily="34" charset="0"/>
              </a:rPr>
            </a:br>
            <a:r>
              <a:rPr lang="fr-FR" sz="1000" b="1" dirty="0" smtClean="0">
                <a:solidFill>
                  <a:srgbClr val="00467A"/>
                </a:solidFill>
                <a:latin typeface="Calibri" panose="020F0502020204030204" pitchFamily="34" charset="0"/>
                <a:cs typeface="Calibri" panose="020F0502020204030204" pitchFamily="34" charset="0"/>
              </a:rPr>
              <a:t>des processus internes</a:t>
            </a:r>
            <a:endParaRPr lang="fr-FR" sz="1000" b="1" dirty="0">
              <a:solidFill>
                <a:srgbClr val="00467A"/>
              </a:solidFill>
              <a:latin typeface="Calibri" panose="020F0502020204030204" pitchFamily="34" charset="0"/>
              <a:cs typeface="Calibri" panose="020F0502020204030204" pitchFamily="34" charset="0"/>
            </a:endParaRPr>
          </a:p>
        </p:txBody>
      </p:sp>
      <p:sp>
        <p:nvSpPr>
          <p:cNvPr id="17" name="Rectangle à coins arrondis 16"/>
          <p:cNvSpPr/>
          <p:nvPr/>
        </p:nvSpPr>
        <p:spPr bwMode="auto">
          <a:xfrm>
            <a:off x="3851920" y="1536170"/>
            <a:ext cx="1368152" cy="624070"/>
          </a:xfrm>
          <a:prstGeom prst="roundRect">
            <a:avLst/>
          </a:prstGeom>
          <a:solidFill>
            <a:srgbClr val="00467A"/>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chemeClr val="bg1"/>
                </a:solidFill>
                <a:latin typeface="Calibri" panose="020F0502020204030204" pitchFamily="34" charset="0"/>
                <a:cs typeface="Calibri" panose="020F0502020204030204" pitchFamily="34" charset="0"/>
              </a:rPr>
              <a:t>Pôle</a:t>
            </a:r>
            <a:br>
              <a:rPr lang="fr-FR" sz="1000" b="1" dirty="0" smtClean="0">
                <a:solidFill>
                  <a:schemeClr val="bg1"/>
                </a:solidFill>
                <a:latin typeface="Calibri" panose="020F0502020204030204" pitchFamily="34" charset="0"/>
                <a:cs typeface="Calibri" panose="020F0502020204030204" pitchFamily="34" charset="0"/>
              </a:rPr>
            </a:br>
            <a:r>
              <a:rPr lang="fr-FR" sz="1000" b="1" dirty="0" smtClean="0">
                <a:solidFill>
                  <a:schemeClr val="bg1"/>
                </a:solidFill>
                <a:latin typeface="Calibri" panose="020F0502020204030204" pitchFamily="34" charset="0"/>
                <a:cs typeface="Calibri" panose="020F0502020204030204" pitchFamily="34" charset="0"/>
              </a:rPr>
              <a:t>diversité</a:t>
            </a:r>
            <a:endParaRPr lang="fr-FR" sz="1000" b="1" dirty="0">
              <a:solidFill>
                <a:schemeClr val="bg1"/>
              </a:solidFill>
              <a:latin typeface="Calibri" panose="020F0502020204030204" pitchFamily="34" charset="0"/>
              <a:cs typeface="Calibri" panose="020F0502020204030204" pitchFamily="34" charset="0"/>
            </a:endParaRPr>
          </a:p>
        </p:txBody>
      </p:sp>
      <p:sp>
        <p:nvSpPr>
          <p:cNvPr id="21" name="Flèche droite 20"/>
          <p:cNvSpPr/>
          <p:nvPr/>
        </p:nvSpPr>
        <p:spPr bwMode="auto">
          <a:xfrm>
            <a:off x="5103780" y="3898814"/>
            <a:ext cx="531780" cy="360040"/>
          </a:xfrm>
          <a:prstGeom prst="rightArrow">
            <a:avLst/>
          </a:prstGeom>
          <a:solidFill>
            <a:srgbClr val="00467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
        <p:nvSpPr>
          <p:cNvPr id="24" name="Rectangle à coins arrondis 23"/>
          <p:cNvSpPr/>
          <p:nvPr/>
        </p:nvSpPr>
        <p:spPr bwMode="auto">
          <a:xfrm>
            <a:off x="5508104" y="3573016"/>
            <a:ext cx="3456384" cy="627450"/>
          </a:xfrm>
          <a:prstGeom prst="roundRect">
            <a:avLst/>
          </a:prstGeom>
          <a:noFill/>
          <a:ln w="9525" cap="flat" cmpd="sng" algn="ctr">
            <a:solidFill>
              <a:srgbClr val="D9D9D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fr-FR" sz="1200" b="1" i="0" u="none" strike="noStrike" cap="none" normalizeH="0" baseline="0" dirty="0" smtClean="0">
                <a:ln>
                  <a:noFill/>
                </a:ln>
                <a:solidFill>
                  <a:srgbClr val="00467A"/>
                </a:solidFill>
                <a:effectLst/>
              </a:rPr>
              <a:t>Rattachement</a:t>
            </a:r>
            <a:r>
              <a:rPr kumimoji="0" lang="fr-FR" sz="1200" b="1" i="0" u="none" strike="noStrike" cap="none" normalizeH="0" dirty="0" smtClean="0">
                <a:ln>
                  <a:noFill/>
                </a:ln>
                <a:solidFill>
                  <a:srgbClr val="00467A"/>
                </a:solidFill>
                <a:effectLst/>
              </a:rPr>
              <a:t> au directeur</a:t>
            </a:r>
          </a:p>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lang="fr-FR" sz="1200" b="1" dirty="0" smtClean="0">
                <a:solidFill>
                  <a:srgbClr val="00467A"/>
                </a:solidFill>
              </a:rPr>
              <a:t>Changement de dénomination </a:t>
            </a:r>
          </a:p>
        </p:txBody>
      </p:sp>
      <p:sp>
        <p:nvSpPr>
          <p:cNvPr id="26" name="Rectangle à coins arrondis 25"/>
          <p:cNvSpPr/>
          <p:nvPr/>
        </p:nvSpPr>
        <p:spPr bwMode="auto">
          <a:xfrm>
            <a:off x="251520" y="1354460"/>
            <a:ext cx="3456384" cy="987490"/>
          </a:xfrm>
          <a:prstGeom prst="roundRect">
            <a:avLst/>
          </a:prstGeom>
          <a:noFill/>
          <a:ln w="9525" cap="flat" cmpd="sng" algn="ctr">
            <a:solidFill>
              <a:srgbClr val="D9D9D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lang="fr-FR" sz="1200" b="1" dirty="0" smtClean="0">
                <a:solidFill>
                  <a:srgbClr val="00467A"/>
                </a:solidFill>
              </a:rPr>
              <a:t>En charge notamment du projet de labellisation égalité professionnelle femmes/hommes</a:t>
            </a:r>
          </a:p>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lang="fr-FR" sz="1200" b="1" dirty="0" smtClean="0">
                <a:solidFill>
                  <a:srgbClr val="00467A"/>
                </a:solidFill>
              </a:rPr>
              <a:t>Incluant la mission handicap</a:t>
            </a:r>
            <a:endParaRPr kumimoji="0" lang="fr-FR" sz="1200" b="1" i="0" u="none" strike="noStrike" cap="none" normalizeH="0" baseline="0" dirty="0" smtClean="0">
              <a:ln>
                <a:noFill/>
              </a:ln>
              <a:solidFill>
                <a:srgbClr val="00467A"/>
              </a:solidFill>
              <a:effectLst/>
            </a:endParaRPr>
          </a:p>
        </p:txBody>
      </p:sp>
      <p:sp>
        <p:nvSpPr>
          <p:cNvPr id="31" name="Flèche droite 30"/>
          <p:cNvSpPr/>
          <p:nvPr/>
        </p:nvSpPr>
        <p:spPr bwMode="auto">
          <a:xfrm>
            <a:off x="3536164" y="1700808"/>
            <a:ext cx="531780" cy="360040"/>
          </a:xfrm>
          <a:prstGeom prst="rightArrow">
            <a:avLst/>
          </a:prstGeom>
          <a:solidFill>
            <a:schemeClr val="bg1"/>
          </a:solidFill>
          <a:ln w="9525" cap="flat" cmpd="sng" algn="ctr">
            <a:solidFill>
              <a:srgbClr val="00467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
        <p:nvSpPr>
          <p:cNvPr id="34" name="Rectangle à coins arrondis 33"/>
          <p:cNvSpPr/>
          <p:nvPr/>
        </p:nvSpPr>
        <p:spPr bwMode="auto">
          <a:xfrm rot="657187">
            <a:off x="7626078" y="313372"/>
            <a:ext cx="1368152" cy="576064"/>
          </a:xfrm>
          <a:prstGeom prst="roundRect">
            <a:avLst/>
          </a:prstGeom>
          <a:solidFill>
            <a:srgbClr val="EDD9B1"/>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Arial" panose="020B0604020202020204" pitchFamily="34" charset="0"/>
                <a:cs typeface="Arial" panose="020B0604020202020204" pitchFamily="34" charset="0"/>
              </a:rPr>
              <a:t>DOCUMENT </a:t>
            </a:r>
            <a:br>
              <a:rPr lang="fr-FR" sz="1000" b="1" dirty="0" smtClean="0">
                <a:solidFill>
                  <a:srgbClr val="00467A"/>
                </a:solidFill>
                <a:latin typeface="Arial" panose="020B0604020202020204" pitchFamily="34" charset="0"/>
                <a:cs typeface="Arial" panose="020B0604020202020204" pitchFamily="34" charset="0"/>
              </a:rPr>
            </a:br>
            <a:r>
              <a:rPr lang="fr-FR" sz="1000" b="1" dirty="0" smtClean="0">
                <a:solidFill>
                  <a:srgbClr val="00467A"/>
                </a:solidFill>
                <a:latin typeface="Arial" panose="020B0604020202020204" pitchFamily="34" charset="0"/>
                <a:cs typeface="Arial" panose="020B0604020202020204" pitchFamily="34" charset="0"/>
              </a:rPr>
              <a:t>DE TRAVAIL</a:t>
            </a:r>
            <a:endParaRPr lang="fr-FR" sz="1000" b="1" dirty="0">
              <a:solidFill>
                <a:srgbClr val="00467A"/>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80028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sz="quarter" idx="17"/>
          </p:nvPr>
        </p:nvSpPr>
        <p:spPr/>
        <p:txBody>
          <a:bodyPr/>
          <a:lstStyle/>
          <a:p>
            <a:r>
              <a:rPr lang="fr-FR" dirty="0" smtClean="0"/>
              <a:t>Zoom sur les services rattachés au directeur</a:t>
            </a:r>
            <a:endParaRPr lang="fr-FR" dirty="0"/>
          </a:p>
        </p:txBody>
      </p:sp>
      <p:sp>
        <p:nvSpPr>
          <p:cNvPr id="30" name="Rectangle à coins arrondis 29"/>
          <p:cNvSpPr/>
          <p:nvPr/>
        </p:nvSpPr>
        <p:spPr bwMode="auto">
          <a:xfrm>
            <a:off x="3784104" y="1426492"/>
            <a:ext cx="1368152" cy="624070"/>
          </a:xfrm>
          <a:prstGeom prst="roundRect">
            <a:avLst/>
          </a:prstGeom>
          <a:noFill/>
          <a:ln w="9525" cap="flat" cmpd="sng" algn="ctr">
            <a:solidFill>
              <a:srgbClr val="D9D9D9"/>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Calibri" panose="020F0502020204030204" pitchFamily="34" charset="0"/>
                <a:cs typeface="Calibri" panose="020F0502020204030204" pitchFamily="34" charset="0"/>
              </a:rPr>
              <a:t>Mission analyse prévisions emplois</a:t>
            </a:r>
            <a:endParaRPr lang="fr-FR" sz="1000" b="1" dirty="0">
              <a:solidFill>
                <a:srgbClr val="00467A"/>
              </a:solidFill>
              <a:latin typeface="Calibri" panose="020F0502020204030204" pitchFamily="34" charset="0"/>
              <a:cs typeface="Calibri" panose="020F0502020204030204" pitchFamily="34" charset="0"/>
            </a:endParaRPr>
          </a:p>
        </p:txBody>
      </p:sp>
      <p:sp>
        <p:nvSpPr>
          <p:cNvPr id="28" name="Rectangle à coins arrondis 27"/>
          <p:cNvSpPr/>
          <p:nvPr/>
        </p:nvSpPr>
        <p:spPr bwMode="auto">
          <a:xfrm>
            <a:off x="3784104" y="2139714"/>
            <a:ext cx="1368152" cy="624070"/>
          </a:xfrm>
          <a:prstGeom prst="roundRect">
            <a:avLst/>
          </a:prstGeom>
          <a:solidFill>
            <a:srgbClr val="C2D1DC"/>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Calibri" panose="020F0502020204030204" pitchFamily="34" charset="0"/>
                <a:cs typeface="Calibri" panose="020F0502020204030204" pitchFamily="34" charset="0"/>
              </a:rPr>
              <a:t>Coordinatrice </a:t>
            </a:r>
            <a:br>
              <a:rPr lang="fr-FR" sz="1000" b="1" dirty="0" smtClean="0">
                <a:solidFill>
                  <a:srgbClr val="00467A"/>
                </a:solidFill>
                <a:latin typeface="Calibri" panose="020F0502020204030204" pitchFamily="34" charset="0"/>
                <a:cs typeface="Calibri" panose="020F0502020204030204" pitchFamily="34" charset="0"/>
              </a:rPr>
            </a:br>
            <a:r>
              <a:rPr lang="fr-FR" sz="1000" b="1" dirty="0" smtClean="0">
                <a:solidFill>
                  <a:srgbClr val="00467A"/>
                </a:solidFill>
                <a:latin typeface="Calibri" panose="020F0502020204030204" pitchFamily="34" charset="0"/>
                <a:cs typeface="Calibri" panose="020F0502020204030204" pitchFamily="34" charset="0"/>
              </a:rPr>
              <a:t>des politiques RH</a:t>
            </a:r>
            <a:endParaRPr lang="fr-FR" sz="1000" b="1" dirty="0">
              <a:solidFill>
                <a:srgbClr val="00467A"/>
              </a:solidFill>
              <a:latin typeface="Calibri" panose="020F0502020204030204" pitchFamily="34" charset="0"/>
              <a:cs typeface="Calibri" panose="020F0502020204030204" pitchFamily="34" charset="0"/>
            </a:endParaRPr>
          </a:p>
        </p:txBody>
      </p:sp>
      <p:sp>
        <p:nvSpPr>
          <p:cNvPr id="11" name="Rectangle à coins arrondis 10"/>
          <p:cNvSpPr/>
          <p:nvPr/>
        </p:nvSpPr>
        <p:spPr bwMode="auto">
          <a:xfrm>
            <a:off x="5292080" y="1628800"/>
            <a:ext cx="3776438" cy="420047"/>
          </a:xfrm>
          <a:prstGeom prst="roundRect">
            <a:avLst/>
          </a:prstGeom>
          <a:noFill/>
          <a:ln w="9525" cap="flat" cmpd="sng" algn="ctr">
            <a:solidFill>
              <a:srgbClr val="D9D9D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fr-FR" sz="1200" b="1" i="0" u="none" strike="noStrike" cap="none" normalizeH="0" baseline="0" dirty="0" smtClean="0">
                <a:ln>
                  <a:noFill/>
                </a:ln>
                <a:solidFill>
                  <a:srgbClr val="00467A"/>
                </a:solidFill>
                <a:effectLst/>
              </a:rPr>
              <a:t>Rattachement</a:t>
            </a:r>
            <a:r>
              <a:rPr kumimoji="0" lang="fr-FR" sz="1200" b="1" i="0" u="none" strike="noStrike" cap="none" normalizeH="0" dirty="0" smtClean="0">
                <a:ln>
                  <a:noFill/>
                </a:ln>
                <a:solidFill>
                  <a:srgbClr val="00467A"/>
                </a:solidFill>
                <a:effectLst/>
              </a:rPr>
              <a:t> à la sous-direction du pilotage</a:t>
            </a:r>
            <a:endParaRPr kumimoji="0" lang="fr-FR" sz="1200" b="1" i="0" u="none" strike="noStrike" cap="none" normalizeH="0" baseline="0" dirty="0" smtClean="0">
              <a:ln>
                <a:noFill/>
              </a:ln>
              <a:solidFill>
                <a:srgbClr val="00467A"/>
              </a:solidFill>
              <a:effectLst/>
            </a:endParaRPr>
          </a:p>
        </p:txBody>
      </p:sp>
      <p:sp>
        <p:nvSpPr>
          <p:cNvPr id="12" name="Flèche droite 11"/>
          <p:cNvSpPr/>
          <p:nvPr/>
        </p:nvSpPr>
        <p:spPr bwMode="auto">
          <a:xfrm>
            <a:off x="5029664" y="1700808"/>
            <a:ext cx="531780" cy="360040"/>
          </a:xfrm>
          <a:prstGeom prst="rightArrow">
            <a:avLst/>
          </a:prstGeom>
          <a:solidFill>
            <a:srgbClr val="00467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
        <p:nvSpPr>
          <p:cNvPr id="13" name="Rectangle à coins arrondis 12"/>
          <p:cNvSpPr/>
          <p:nvPr/>
        </p:nvSpPr>
        <p:spPr bwMode="auto">
          <a:xfrm>
            <a:off x="3784104" y="2852936"/>
            <a:ext cx="1368152" cy="624070"/>
          </a:xfrm>
          <a:prstGeom prst="roundRect">
            <a:avLst/>
          </a:prstGeom>
          <a:solidFill>
            <a:srgbClr val="00467A"/>
          </a:solidFill>
          <a:ln w="9525" cap="flat" cmpd="sng" algn="ctr">
            <a:solidFill>
              <a:srgbClr val="D9D9D9"/>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chemeClr val="bg1"/>
                </a:solidFill>
                <a:latin typeface="Calibri" panose="020F0502020204030204" pitchFamily="34" charset="0"/>
                <a:cs typeface="Calibri" panose="020F0502020204030204" pitchFamily="34" charset="0"/>
              </a:rPr>
              <a:t>Mission développement </a:t>
            </a:r>
            <a:br>
              <a:rPr lang="fr-FR" sz="1000" b="1" dirty="0" smtClean="0">
                <a:solidFill>
                  <a:schemeClr val="bg1"/>
                </a:solidFill>
                <a:latin typeface="Calibri" panose="020F0502020204030204" pitchFamily="34" charset="0"/>
                <a:cs typeface="Calibri" panose="020F0502020204030204" pitchFamily="34" charset="0"/>
              </a:rPr>
            </a:br>
            <a:r>
              <a:rPr lang="fr-FR" sz="1000" b="1" dirty="0" smtClean="0">
                <a:solidFill>
                  <a:schemeClr val="bg1"/>
                </a:solidFill>
                <a:latin typeface="Calibri" panose="020F0502020204030204" pitchFamily="34" charset="0"/>
                <a:cs typeface="Calibri" panose="020F0502020204030204" pitchFamily="34" charset="0"/>
              </a:rPr>
              <a:t>des réseaux </a:t>
            </a:r>
            <a:br>
              <a:rPr lang="fr-FR" sz="1000" b="1" dirty="0" smtClean="0">
                <a:solidFill>
                  <a:schemeClr val="bg1"/>
                </a:solidFill>
                <a:latin typeface="Calibri" panose="020F0502020204030204" pitchFamily="34" charset="0"/>
                <a:cs typeface="Calibri" panose="020F0502020204030204" pitchFamily="34" charset="0"/>
              </a:rPr>
            </a:br>
            <a:r>
              <a:rPr lang="fr-FR" sz="1000" b="1" dirty="0" smtClean="0">
                <a:solidFill>
                  <a:schemeClr val="bg1"/>
                </a:solidFill>
                <a:latin typeface="Calibri" panose="020F0502020204030204" pitchFamily="34" charset="0"/>
                <a:cs typeface="Calibri" panose="020F0502020204030204" pitchFamily="34" charset="0"/>
              </a:rPr>
              <a:t>et des partenariats </a:t>
            </a:r>
            <a:endParaRPr lang="fr-FR" sz="1000" b="1" dirty="0">
              <a:solidFill>
                <a:schemeClr val="bg1"/>
              </a:solidFill>
              <a:latin typeface="Calibri" panose="020F0502020204030204" pitchFamily="34" charset="0"/>
              <a:cs typeface="Calibri" panose="020F0502020204030204" pitchFamily="34" charset="0"/>
            </a:endParaRPr>
          </a:p>
        </p:txBody>
      </p:sp>
      <p:sp>
        <p:nvSpPr>
          <p:cNvPr id="14" name="Rectangle à coins arrondis 13"/>
          <p:cNvSpPr/>
          <p:nvPr/>
        </p:nvSpPr>
        <p:spPr bwMode="auto">
          <a:xfrm>
            <a:off x="107504" y="2852936"/>
            <a:ext cx="3600400" cy="480054"/>
          </a:xfrm>
          <a:prstGeom prst="roundRect">
            <a:avLst/>
          </a:prstGeom>
          <a:noFill/>
          <a:ln w="9525" cap="flat" cmpd="sng" algn="ctr">
            <a:solidFill>
              <a:srgbClr val="D9D9D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fr-FR" sz="1200" b="1" i="0" u="none" strike="noStrike" cap="none" normalizeH="0" baseline="0" dirty="0" smtClean="0">
                <a:ln>
                  <a:noFill/>
                </a:ln>
                <a:solidFill>
                  <a:srgbClr val="00467A"/>
                </a:solidFill>
                <a:effectLst/>
              </a:rPr>
              <a:t>Nouvelle articulation </a:t>
            </a:r>
            <a:r>
              <a:rPr lang="fr-FR" sz="1200" b="1" dirty="0" smtClean="0">
                <a:solidFill>
                  <a:srgbClr val="00467A"/>
                </a:solidFill>
              </a:rPr>
              <a:t>avec la coordination des politiques RH</a:t>
            </a:r>
            <a:endParaRPr kumimoji="0" lang="fr-FR" sz="1200" b="1" i="0" u="none" strike="noStrike" cap="none" normalizeH="0" baseline="0" dirty="0" smtClean="0">
              <a:ln>
                <a:noFill/>
              </a:ln>
              <a:solidFill>
                <a:srgbClr val="00467A"/>
              </a:solidFill>
              <a:effectLst/>
            </a:endParaRPr>
          </a:p>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fr-FR" sz="1200" b="1" i="0" u="none" strike="noStrike" cap="none" normalizeH="0" baseline="0" dirty="0" smtClean="0">
              <a:ln>
                <a:noFill/>
              </a:ln>
              <a:solidFill>
                <a:srgbClr val="00467A"/>
              </a:solidFill>
              <a:effectLst/>
            </a:endParaRPr>
          </a:p>
        </p:txBody>
      </p:sp>
      <p:sp>
        <p:nvSpPr>
          <p:cNvPr id="16" name="Flèche droite 15"/>
          <p:cNvSpPr/>
          <p:nvPr/>
        </p:nvSpPr>
        <p:spPr bwMode="auto">
          <a:xfrm>
            <a:off x="3491880" y="2996952"/>
            <a:ext cx="531780" cy="360040"/>
          </a:xfrm>
          <a:prstGeom prst="rightArrow">
            <a:avLst/>
          </a:prstGeom>
          <a:solidFill>
            <a:schemeClr val="bg1"/>
          </a:solidFill>
          <a:ln w="9525" cap="flat" cmpd="sng" algn="ctr">
            <a:solidFill>
              <a:srgbClr val="00467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
        <p:nvSpPr>
          <p:cNvPr id="19" name="Rectangle à coins arrondis 18"/>
          <p:cNvSpPr/>
          <p:nvPr/>
        </p:nvSpPr>
        <p:spPr bwMode="auto">
          <a:xfrm rot="657187">
            <a:off x="7626078" y="313372"/>
            <a:ext cx="1368152" cy="576064"/>
          </a:xfrm>
          <a:prstGeom prst="roundRect">
            <a:avLst/>
          </a:prstGeom>
          <a:solidFill>
            <a:srgbClr val="EDD9B1"/>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Arial" panose="020B0604020202020204" pitchFamily="34" charset="0"/>
                <a:cs typeface="Arial" panose="020B0604020202020204" pitchFamily="34" charset="0"/>
              </a:rPr>
              <a:t>DOCUMENT </a:t>
            </a:r>
            <a:br>
              <a:rPr lang="fr-FR" sz="1000" b="1" dirty="0" smtClean="0">
                <a:solidFill>
                  <a:srgbClr val="00467A"/>
                </a:solidFill>
                <a:latin typeface="Arial" panose="020B0604020202020204" pitchFamily="34" charset="0"/>
                <a:cs typeface="Arial" panose="020B0604020202020204" pitchFamily="34" charset="0"/>
              </a:rPr>
            </a:br>
            <a:r>
              <a:rPr lang="fr-FR" sz="1000" b="1" dirty="0" smtClean="0">
                <a:solidFill>
                  <a:srgbClr val="00467A"/>
                </a:solidFill>
                <a:latin typeface="Arial" panose="020B0604020202020204" pitchFamily="34" charset="0"/>
                <a:cs typeface="Arial" panose="020B0604020202020204" pitchFamily="34" charset="0"/>
              </a:rPr>
              <a:t>DE TRAVAIL</a:t>
            </a:r>
            <a:endParaRPr lang="fr-FR" sz="1000" b="1" dirty="0">
              <a:solidFill>
                <a:srgbClr val="00467A"/>
              </a:solidFill>
              <a:latin typeface="Arial" panose="020B0604020202020204" pitchFamily="34" charset="0"/>
              <a:cs typeface="Arial" panose="020B0604020202020204" pitchFamily="34" charset="0"/>
            </a:endParaRPr>
          </a:p>
        </p:txBody>
      </p:sp>
      <p:sp>
        <p:nvSpPr>
          <p:cNvPr id="15" name="Rectangle à coins arrondis 14"/>
          <p:cNvSpPr/>
          <p:nvPr/>
        </p:nvSpPr>
        <p:spPr bwMode="auto">
          <a:xfrm>
            <a:off x="3779912" y="3559324"/>
            <a:ext cx="1368152" cy="624070"/>
          </a:xfrm>
          <a:prstGeom prst="roundRect">
            <a:avLst/>
          </a:prstGeom>
          <a:solidFill>
            <a:srgbClr val="00467A"/>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chemeClr val="bg1"/>
                </a:solidFill>
                <a:latin typeface="Calibri" panose="020F0502020204030204" pitchFamily="34" charset="0"/>
                <a:cs typeface="Calibri" panose="020F0502020204030204" pitchFamily="34" charset="0"/>
              </a:rPr>
              <a:t>Bureau d’information des personnels</a:t>
            </a:r>
            <a:endParaRPr lang="fr-FR" sz="1000" b="1" dirty="0">
              <a:solidFill>
                <a:schemeClr val="bg1"/>
              </a:solidFill>
              <a:latin typeface="Calibri" panose="020F0502020204030204" pitchFamily="34" charset="0"/>
              <a:cs typeface="Calibri" panose="020F0502020204030204" pitchFamily="34" charset="0"/>
            </a:endParaRPr>
          </a:p>
        </p:txBody>
      </p:sp>
      <p:sp>
        <p:nvSpPr>
          <p:cNvPr id="17" name="Rectangle à coins arrondis 16"/>
          <p:cNvSpPr/>
          <p:nvPr/>
        </p:nvSpPr>
        <p:spPr bwMode="auto">
          <a:xfrm>
            <a:off x="107504" y="3655335"/>
            <a:ext cx="3578258" cy="565753"/>
          </a:xfrm>
          <a:prstGeom prst="roundRect">
            <a:avLst/>
          </a:prstGeom>
          <a:noFill/>
          <a:ln w="9525" cap="flat" cmpd="sng" algn="ctr">
            <a:solidFill>
              <a:srgbClr val="D9D9D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85750" indent="-285750">
              <a:buFont typeface="Arial" panose="020B0604020202020204" pitchFamily="34" charset="0"/>
              <a:buChar char="•"/>
            </a:pPr>
            <a:r>
              <a:rPr lang="fr-FR" sz="1200" b="1" dirty="0">
                <a:solidFill>
                  <a:srgbClr val="00467A"/>
                </a:solidFill>
              </a:rPr>
              <a:t>Rattachement au directeur</a:t>
            </a:r>
          </a:p>
          <a:p>
            <a:pPr marL="285750" indent="-285750">
              <a:buFont typeface="Arial" panose="020B0604020202020204" pitchFamily="34" charset="0"/>
              <a:buChar char="•"/>
            </a:pPr>
            <a:r>
              <a:rPr lang="fr-FR" sz="1200" b="1" dirty="0">
                <a:solidFill>
                  <a:srgbClr val="00467A"/>
                </a:solidFill>
              </a:rPr>
              <a:t>Changement de dénomination </a:t>
            </a:r>
          </a:p>
        </p:txBody>
      </p:sp>
      <p:sp>
        <p:nvSpPr>
          <p:cNvPr id="18" name="Flèche droite 17"/>
          <p:cNvSpPr/>
          <p:nvPr/>
        </p:nvSpPr>
        <p:spPr bwMode="auto">
          <a:xfrm>
            <a:off x="3464156" y="3789040"/>
            <a:ext cx="531780" cy="360040"/>
          </a:xfrm>
          <a:prstGeom prst="rightArrow">
            <a:avLst/>
          </a:prstGeom>
          <a:solidFill>
            <a:schemeClr val="bg1"/>
          </a:solidFill>
          <a:ln w="9525" cap="flat" cmpd="sng" algn="ctr">
            <a:solidFill>
              <a:srgbClr val="00467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
        <p:nvSpPr>
          <p:cNvPr id="20" name="Accolade fermante 19"/>
          <p:cNvSpPr/>
          <p:nvPr/>
        </p:nvSpPr>
        <p:spPr bwMode="auto">
          <a:xfrm>
            <a:off x="5153837" y="2132984"/>
            <a:ext cx="127988" cy="1389470"/>
          </a:xfrm>
          <a:prstGeom prst="rightBrace">
            <a:avLst/>
          </a:prstGeom>
          <a:noFill/>
          <a:ln w="28575" cap="flat" cmpd="sng" algn="ctr">
            <a:solidFill>
              <a:srgbClr val="00467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28554477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sz="quarter" idx="17"/>
          </p:nvPr>
        </p:nvSpPr>
        <p:spPr/>
        <p:txBody>
          <a:bodyPr/>
          <a:lstStyle/>
          <a:p>
            <a:r>
              <a:rPr lang="fr-FR" dirty="0" smtClean="0"/>
              <a:t>Synthèse</a:t>
            </a:r>
            <a:endParaRPr lang="fr-FR" dirty="0"/>
          </a:p>
        </p:txBody>
      </p:sp>
      <p:sp>
        <p:nvSpPr>
          <p:cNvPr id="4" name="Rectangle à coins arrondis 3"/>
          <p:cNvSpPr/>
          <p:nvPr/>
        </p:nvSpPr>
        <p:spPr bwMode="auto">
          <a:xfrm>
            <a:off x="876112" y="1772816"/>
            <a:ext cx="1368152" cy="576064"/>
          </a:xfrm>
          <a:prstGeom prst="roundRect">
            <a:avLst/>
          </a:prstGeom>
          <a:solidFill>
            <a:srgbClr val="00467A"/>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chemeClr val="bg1"/>
                </a:solidFill>
                <a:latin typeface="Arial" panose="020B0604020202020204" pitchFamily="34" charset="0"/>
                <a:cs typeface="Arial" panose="020B0604020202020204" pitchFamily="34" charset="0"/>
              </a:rPr>
              <a:t>Sous-direction </a:t>
            </a:r>
            <a:br>
              <a:rPr lang="fr-FR" sz="1000" b="1" dirty="0" smtClean="0">
                <a:solidFill>
                  <a:schemeClr val="bg1"/>
                </a:solidFill>
                <a:latin typeface="Arial" panose="020B0604020202020204" pitchFamily="34" charset="0"/>
                <a:cs typeface="Arial" panose="020B0604020202020204" pitchFamily="34" charset="0"/>
              </a:rPr>
            </a:br>
            <a:r>
              <a:rPr lang="fr-FR" sz="1000" b="1" dirty="0" smtClean="0">
                <a:solidFill>
                  <a:schemeClr val="bg1"/>
                </a:solidFill>
                <a:latin typeface="Arial" panose="020B0604020202020204" pitchFamily="34" charset="0"/>
                <a:cs typeface="Arial" panose="020B0604020202020204" pitchFamily="34" charset="0"/>
              </a:rPr>
              <a:t>du pilotage</a:t>
            </a:r>
            <a:endParaRPr lang="fr-FR" sz="1000" b="1" dirty="0">
              <a:solidFill>
                <a:schemeClr val="bg1"/>
              </a:solidFill>
              <a:latin typeface="Arial" panose="020B0604020202020204" pitchFamily="34" charset="0"/>
              <a:cs typeface="Arial" panose="020B0604020202020204" pitchFamily="34" charset="0"/>
            </a:endParaRPr>
          </a:p>
        </p:txBody>
      </p:sp>
      <p:sp>
        <p:nvSpPr>
          <p:cNvPr id="5" name="Rectangle à coins arrondis 4"/>
          <p:cNvSpPr/>
          <p:nvPr/>
        </p:nvSpPr>
        <p:spPr bwMode="auto">
          <a:xfrm>
            <a:off x="2406282" y="1772816"/>
            <a:ext cx="1368152" cy="576064"/>
          </a:xfrm>
          <a:prstGeom prst="roundRect">
            <a:avLst/>
          </a:prstGeom>
          <a:solidFill>
            <a:srgbClr val="00467A"/>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chemeClr val="bg1"/>
                </a:solidFill>
                <a:latin typeface="Arial" panose="020B0604020202020204" pitchFamily="34" charset="0"/>
                <a:cs typeface="Arial" panose="020B0604020202020204" pitchFamily="34" charset="0"/>
              </a:rPr>
              <a:t>Sous-direction </a:t>
            </a:r>
            <a:br>
              <a:rPr lang="fr-FR" sz="1000" b="1" dirty="0" smtClean="0">
                <a:solidFill>
                  <a:schemeClr val="bg1"/>
                </a:solidFill>
                <a:latin typeface="Arial" panose="020B0604020202020204" pitchFamily="34" charset="0"/>
                <a:cs typeface="Arial" panose="020B0604020202020204" pitchFamily="34" charset="0"/>
              </a:rPr>
            </a:br>
            <a:r>
              <a:rPr lang="fr-FR" sz="1000" b="1" dirty="0" smtClean="0">
                <a:solidFill>
                  <a:schemeClr val="bg1"/>
                </a:solidFill>
                <a:latin typeface="Arial" panose="020B0604020202020204" pitchFamily="34" charset="0"/>
                <a:cs typeface="Arial" panose="020B0604020202020204" pitchFamily="34" charset="0"/>
              </a:rPr>
              <a:t>des compétences</a:t>
            </a:r>
            <a:endParaRPr lang="fr-FR" sz="1000" b="1" dirty="0">
              <a:solidFill>
                <a:schemeClr val="bg1"/>
              </a:solidFill>
              <a:latin typeface="Arial" panose="020B0604020202020204" pitchFamily="34" charset="0"/>
              <a:cs typeface="Arial" panose="020B0604020202020204" pitchFamily="34" charset="0"/>
            </a:endParaRPr>
          </a:p>
        </p:txBody>
      </p:sp>
      <p:sp>
        <p:nvSpPr>
          <p:cNvPr id="6" name="Rectangle à coins arrondis 5"/>
          <p:cNvSpPr/>
          <p:nvPr/>
        </p:nvSpPr>
        <p:spPr bwMode="auto">
          <a:xfrm>
            <a:off x="3936452" y="1772816"/>
            <a:ext cx="1368152" cy="576064"/>
          </a:xfrm>
          <a:prstGeom prst="roundRect">
            <a:avLst/>
          </a:prstGeom>
          <a:solidFill>
            <a:srgbClr val="00467A"/>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chemeClr val="bg1"/>
                </a:solidFill>
                <a:latin typeface="Arial" panose="020B0604020202020204" pitchFamily="34" charset="0"/>
                <a:cs typeface="Arial" panose="020B0604020202020204" pitchFamily="34" charset="0"/>
              </a:rPr>
              <a:t>Sous-direction </a:t>
            </a:r>
            <a:br>
              <a:rPr lang="fr-FR" sz="1000" b="1" dirty="0" smtClean="0">
                <a:solidFill>
                  <a:schemeClr val="bg1"/>
                </a:solidFill>
                <a:latin typeface="Arial" panose="020B0604020202020204" pitchFamily="34" charset="0"/>
                <a:cs typeface="Arial" panose="020B0604020202020204" pitchFamily="34" charset="0"/>
              </a:rPr>
            </a:br>
            <a:r>
              <a:rPr lang="fr-FR" sz="1000" b="1" dirty="0" smtClean="0">
                <a:solidFill>
                  <a:schemeClr val="bg1"/>
                </a:solidFill>
                <a:latin typeface="Arial" panose="020B0604020202020204" pitchFamily="34" charset="0"/>
                <a:cs typeface="Arial" panose="020B0604020202020204" pitchFamily="34" charset="0"/>
              </a:rPr>
              <a:t>des carrières</a:t>
            </a:r>
            <a:endParaRPr lang="fr-FR" sz="1000" b="1" dirty="0">
              <a:solidFill>
                <a:schemeClr val="bg1"/>
              </a:solidFill>
              <a:latin typeface="Arial" panose="020B0604020202020204" pitchFamily="34" charset="0"/>
              <a:cs typeface="Arial" panose="020B0604020202020204" pitchFamily="34" charset="0"/>
            </a:endParaRPr>
          </a:p>
        </p:txBody>
      </p:sp>
      <p:sp>
        <p:nvSpPr>
          <p:cNvPr id="7" name="Rectangle à coins arrondis 6"/>
          <p:cNvSpPr/>
          <p:nvPr/>
        </p:nvSpPr>
        <p:spPr bwMode="auto">
          <a:xfrm>
            <a:off x="5466622" y="1772816"/>
            <a:ext cx="1368152" cy="576064"/>
          </a:xfrm>
          <a:prstGeom prst="roundRect">
            <a:avLst/>
          </a:prstGeom>
          <a:solidFill>
            <a:srgbClr val="00467A"/>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chemeClr val="bg1"/>
                </a:solidFill>
                <a:latin typeface="Arial" panose="020B0604020202020204" pitchFamily="34" charset="0"/>
                <a:cs typeface="Arial" panose="020B0604020202020204" pitchFamily="34" charset="0"/>
              </a:rPr>
              <a:t>Sous-direction </a:t>
            </a:r>
            <a:br>
              <a:rPr lang="fr-FR" sz="1000" b="1" dirty="0" smtClean="0">
                <a:solidFill>
                  <a:schemeClr val="bg1"/>
                </a:solidFill>
                <a:latin typeface="Arial" panose="020B0604020202020204" pitchFamily="34" charset="0"/>
                <a:cs typeface="Arial" panose="020B0604020202020204" pitchFamily="34" charset="0"/>
              </a:rPr>
            </a:br>
            <a:r>
              <a:rPr lang="fr-FR" sz="1000" b="1" dirty="0" smtClean="0">
                <a:solidFill>
                  <a:schemeClr val="bg1"/>
                </a:solidFill>
                <a:latin typeface="Arial" panose="020B0604020202020204" pitchFamily="34" charset="0"/>
                <a:cs typeface="Arial" panose="020B0604020202020204" pitchFamily="34" charset="0"/>
              </a:rPr>
              <a:t>de la qualité de vie au travail</a:t>
            </a:r>
            <a:endParaRPr lang="fr-FR" sz="1000" b="1" dirty="0">
              <a:solidFill>
                <a:schemeClr val="bg1"/>
              </a:solidFill>
              <a:latin typeface="Arial" panose="020B0604020202020204" pitchFamily="34" charset="0"/>
              <a:cs typeface="Arial" panose="020B0604020202020204" pitchFamily="34" charset="0"/>
            </a:endParaRPr>
          </a:p>
        </p:txBody>
      </p:sp>
      <p:sp>
        <p:nvSpPr>
          <p:cNvPr id="8" name="Rectangle à coins arrondis 7"/>
          <p:cNvSpPr/>
          <p:nvPr/>
        </p:nvSpPr>
        <p:spPr bwMode="auto">
          <a:xfrm>
            <a:off x="6996792" y="1772816"/>
            <a:ext cx="1368152" cy="576064"/>
          </a:xfrm>
          <a:prstGeom prst="roundRect">
            <a:avLst/>
          </a:prstGeom>
          <a:solidFill>
            <a:srgbClr val="00467A"/>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chemeClr val="bg1"/>
                </a:solidFill>
                <a:latin typeface="Arial" panose="020B0604020202020204" pitchFamily="34" charset="0"/>
                <a:cs typeface="Arial" panose="020B0604020202020204" pitchFamily="34" charset="0"/>
              </a:rPr>
              <a:t>Service </a:t>
            </a:r>
            <a:br>
              <a:rPr lang="fr-FR" sz="1000" b="1" dirty="0" smtClean="0">
                <a:solidFill>
                  <a:schemeClr val="bg1"/>
                </a:solidFill>
                <a:latin typeface="Arial" panose="020B0604020202020204" pitchFamily="34" charset="0"/>
                <a:cs typeface="Arial" panose="020B0604020202020204" pitchFamily="34" charset="0"/>
              </a:rPr>
            </a:br>
            <a:r>
              <a:rPr lang="fr-FR" sz="1000" b="1" dirty="0" smtClean="0">
                <a:solidFill>
                  <a:schemeClr val="bg1"/>
                </a:solidFill>
                <a:latin typeface="Arial" panose="020B0604020202020204" pitchFamily="34" charset="0"/>
                <a:cs typeface="Arial" panose="020B0604020202020204" pitchFamily="34" charset="0"/>
              </a:rPr>
              <a:t>des systèmes d’information</a:t>
            </a:r>
            <a:endParaRPr lang="fr-FR" sz="1000" b="1" dirty="0">
              <a:solidFill>
                <a:schemeClr val="bg1"/>
              </a:solidFill>
              <a:latin typeface="Arial" panose="020B0604020202020204" pitchFamily="34" charset="0"/>
              <a:cs typeface="Arial" panose="020B0604020202020204" pitchFamily="34" charset="0"/>
            </a:endParaRPr>
          </a:p>
        </p:txBody>
      </p:sp>
      <p:sp>
        <p:nvSpPr>
          <p:cNvPr id="21" name="Rectangle à coins arrondis 20"/>
          <p:cNvSpPr/>
          <p:nvPr/>
        </p:nvSpPr>
        <p:spPr bwMode="auto">
          <a:xfrm>
            <a:off x="876112" y="2420888"/>
            <a:ext cx="1368152" cy="576064"/>
          </a:xfrm>
          <a:prstGeom prst="roundRect">
            <a:avLst/>
          </a:prstGeom>
          <a:solidFill>
            <a:srgbClr val="C2D1DC"/>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Arial" panose="020B0604020202020204" pitchFamily="34" charset="0"/>
                <a:cs typeface="Arial" panose="020B0604020202020204" pitchFamily="34" charset="0"/>
              </a:rPr>
              <a:t>Service </a:t>
            </a:r>
            <a:br>
              <a:rPr lang="fr-FR" sz="1000" b="1" dirty="0" smtClean="0">
                <a:solidFill>
                  <a:srgbClr val="00467A"/>
                </a:solidFill>
                <a:latin typeface="Arial" panose="020B0604020202020204" pitchFamily="34" charset="0"/>
                <a:cs typeface="Arial" panose="020B0604020202020204" pitchFamily="34" charset="0"/>
              </a:rPr>
            </a:br>
            <a:r>
              <a:rPr lang="fr-FR" sz="1000" b="1" dirty="0" smtClean="0">
                <a:solidFill>
                  <a:srgbClr val="00467A"/>
                </a:solidFill>
                <a:latin typeface="Arial" panose="020B0604020202020204" pitchFamily="34" charset="0"/>
                <a:cs typeface="Arial" panose="020B0604020202020204" pitchFamily="34" charset="0"/>
              </a:rPr>
              <a:t>de la  synthèse </a:t>
            </a:r>
            <a:br>
              <a:rPr lang="fr-FR" sz="1000" b="1" dirty="0" smtClean="0">
                <a:solidFill>
                  <a:srgbClr val="00467A"/>
                </a:solidFill>
                <a:latin typeface="Arial" panose="020B0604020202020204" pitchFamily="34" charset="0"/>
                <a:cs typeface="Arial" panose="020B0604020202020204" pitchFamily="34" charset="0"/>
              </a:rPr>
            </a:br>
            <a:r>
              <a:rPr lang="fr-FR" sz="1000" b="1" dirty="0" smtClean="0">
                <a:solidFill>
                  <a:srgbClr val="00467A"/>
                </a:solidFill>
                <a:latin typeface="Arial" panose="020B0604020202020204" pitchFamily="34" charset="0"/>
                <a:cs typeface="Arial" panose="020B0604020202020204" pitchFamily="34" charset="0"/>
              </a:rPr>
              <a:t>et de la prospective</a:t>
            </a:r>
            <a:endParaRPr lang="fr-FR" sz="1000" b="1" dirty="0">
              <a:solidFill>
                <a:srgbClr val="00467A"/>
              </a:solidFill>
              <a:latin typeface="Arial" panose="020B0604020202020204" pitchFamily="34" charset="0"/>
              <a:cs typeface="Arial" panose="020B0604020202020204" pitchFamily="34" charset="0"/>
            </a:endParaRPr>
          </a:p>
        </p:txBody>
      </p:sp>
      <p:sp>
        <p:nvSpPr>
          <p:cNvPr id="22" name="Rectangle à coins arrondis 21"/>
          <p:cNvSpPr/>
          <p:nvPr/>
        </p:nvSpPr>
        <p:spPr bwMode="auto">
          <a:xfrm>
            <a:off x="876112" y="3717032"/>
            <a:ext cx="1368152" cy="576064"/>
          </a:xfrm>
          <a:prstGeom prst="roundRect">
            <a:avLst/>
          </a:prstGeom>
          <a:solidFill>
            <a:srgbClr val="C2D1DC"/>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Arial" panose="020B0604020202020204" pitchFamily="34" charset="0"/>
                <a:cs typeface="Arial" panose="020B0604020202020204" pitchFamily="34" charset="0"/>
              </a:rPr>
              <a:t>Mission </a:t>
            </a:r>
            <a:br>
              <a:rPr lang="fr-FR" sz="1000" b="1" dirty="0" smtClean="0">
                <a:solidFill>
                  <a:srgbClr val="00467A"/>
                </a:solidFill>
                <a:latin typeface="Arial" panose="020B0604020202020204" pitchFamily="34" charset="0"/>
                <a:cs typeface="Arial" panose="020B0604020202020204" pitchFamily="34" charset="0"/>
              </a:rPr>
            </a:br>
            <a:r>
              <a:rPr lang="fr-FR" sz="1000" b="1" dirty="0" smtClean="0">
                <a:solidFill>
                  <a:srgbClr val="00467A"/>
                </a:solidFill>
                <a:latin typeface="Arial" panose="020B0604020202020204" pitchFamily="34" charset="0"/>
                <a:cs typeface="Arial" panose="020B0604020202020204" pitchFamily="34" charset="0"/>
              </a:rPr>
              <a:t>des temps</a:t>
            </a:r>
            <a:endParaRPr lang="fr-FR" sz="1000" b="1" dirty="0">
              <a:solidFill>
                <a:srgbClr val="00467A"/>
              </a:solidFill>
              <a:latin typeface="Arial" panose="020B0604020202020204" pitchFamily="34" charset="0"/>
              <a:cs typeface="Arial" panose="020B0604020202020204" pitchFamily="34" charset="0"/>
            </a:endParaRPr>
          </a:p>
        </p:txBody>
      </p:sp>
      <p:sp>
        <p:nvSpPr>
          <p:cNvPr id="23" name="Rectangle à coins arrondis 22"/>
          <p:cNvSpPr/>
          <p:nvPr/>
        </p:nvSpPr>
        <p:spPr bwMode="auto">
          <a:xfrm>
            <a:off x="876112" y="4365104"/>
            <a:ext cx="1368152" cy="576064"/>
          </a:xfrm>
          <a:prstGeom prst="roundRect">
            <a:avLst/>
          </a:prstGeom>
          <a:solidFill>
            <a:srgbClr val="C2D1DC"/>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Arial" panose="020B0604020202020204" pitchFamily="34" charset="0"/>
                <a:cs typeface="Arial" panose="020B0604020202020204" pitchFamily="34" charset="0"/>
              </a:rPr>
              <a:t>Bureau du statut</a:t>
            </a:r>
            <a:endParaRPr lang="fr-FR" sz="1000" b="1" dirty="0">
              <a:solidFill>
                <a:srgbClr val="00467A"/>
              </a:solidFill>
              <a:latin typeface="Arial" panose="020B0604020202020204" pitchFamily="34" charset="0"/>
              <a:cs typeface="Arial" panose="020B0604020202020204" pitchFamily="34" charset="0"/>
            </a:endParaRPr>
          </a:p>
        </p:txBody>
      </p:sp>
      <p:sp>
        <p:nvSpPr>
          <p:cNvPr id="24" name="Rectangle à coins arrondis 23"/>
          <p:cNvSpPr/>
          <p:nvPr/>
        </p:nvSpPr>
        <p:spPr bwMode="auto">
          <a:xfrm>
            <a:off x="876112" y="5013176"/>
            <a:ext cx="1368152" cy="576064"/>
          </a:xfrm>
          <a:prstGeom prst="roundRect">
            <a:avLst/>
          </a:prstGeom>
          <a:solidFill>
            <a:srgbClr val="C2D1DC"/>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Arial" panose="020B0604020202020204" pitchFamily="34" charset="0"/>
                <a:cs typeface="Arial" panose="020B0604020202020204" pitchFamily="34" charset="0"/>
              </a:rPr>
              <a:t>Bureau </a:t>
            </a:r>
            <a:br>
              <a:rPr lang="fr-FR" sz="1000" b="1" dirty="0" smtClean="0">
                <a:solidFill>
                  <a:srgbClr val="00467A"/>
                </a:solidFill>
                <a:latin typeface="Arial" panose="020B0604020202020204" pitchFamily="34" charset="0"/>
                <a:cs typeface="Arial" panose="020B0604020202020204" pitchFamily="34" charset="0"/>
              </a:rPr>
            </a:br>
            <a:r>
              <a:rPr lang="fr-FR" sz="1000" b="1" dirty="0" smtClean="0">
                <a:solidFill>
                  <a:srgbClr val="00467A"/>
                </a:solidFill>
                <a:latin typeface="Arial" panose="020B0604020202020204" pitchFamily="34" charset="0"/>
                <a:cs typeface="Arial" panose="020B0604020202020204" pitchFamily="34" charset="0"/>
              </a:rPr>
              <a:t>des rémunérations</a:t>
            </a:r>
            <a:endParaRPr lang="fr-FR" sz="1000" b="1" dirty="0">
              <a:solidFill>
                <a:srgbClr val="00467A"/>
              </a:solidFill>
              <a:latin typeface="Arial" panose="020B0604020202020204" pitchFamily="34" charset="0"/>
              <a:cs typeface="Arial" panose="020B0604020202020204" pitchFamily="34" charset="0"/>
            </a:endParaRPr>
          </a:p>
        </p:txBody>
      </p:sp>
      <p:sp>
        <p:nvSpPr>
          <p:cNvPr id="25" name="Rectangle à coins arrondis 24"/>
          <p:cNvSpPr/>
          <p:nvPr/>
        </p:nvSpPr>
        <p:spPr bwMode="auto">
          <a:xfrm>
            <a:off x="876112" y="3068960"/>
            <a:ext cx="1368152" cy="576064"/>
          </a:xfrm>
          <a:prstGeom prst="roundRect">
            <a:avLst/>
          </a:prstGeom>
          <a:solidFill>
            <a:srgbClr val="C2D1DC"/>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Arial" panose="020B0604020202020204" pitchFamily="34" charset="0"/>
                <a:cs typeface="Arial" panose="020B0604020202020204" pitchFamily="34" charset="0"/>
              </a:rPr>
              <a:t>Déléguée aux réorganisations</a:t>
            </a:r>
            <a:endParaRPr lang="fr-FR" sz="1000" b="1" dirty="0">
              <a:solidFill>
                <a:srgbClr val="00467A"/>
              </a:solidFill>
              <a:latin typeface="Arial" panose="020B0604020202020204" pitchFamily="34" charset="0"/>
              <a:cs typeface="Arial" panose="020B0604020202020204" pitchFamily="34" charset="0"/>
            </a:endParaRPr>
          </a:p>
        </p:txBody>
      </p:sp>
      <p:sp>
        <p:nvSpPr>
          <p:cNvPr id="26" name="Rectangle à coins arrondis 25"/>
          <p:cNvSpPr/>
          <p:nvPr/>
        </p:nvSpPr>
        <p:spPr bwMode="auto">
          <a:xfrm>
            <a:off x="2406282" y="2420888"/>
            <a:ext cx="1368152" cy="576064"/>
          </a:xfrm>
          <a:prstGeom prst="roundRect">
            <a:avLst/>
          </a:prstGeom>
          <a:solidFill>
            <a:srgbClr val="C2D1DC"/>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Arial" panose="020B0604020202020204" pitchFamily="34" charset="0"/>
                <a:cs typeface="Arial" panose="020B0604020202020204" pitchFamily="34" charset="0"/>
              </a:rPr>
              <a:t>Bureau </a:t>
            </a:r>
          </a:p>
          <a:p>
            <a:pPr algn="ctr"/>
            <a:r>
              <a:rPr lang="fr-FR" sz="1000" b="1" dirty="0" smtClean="0">
                <a:solidFill>
                  <a:srgbClr val="00467A"/>
                </a:solidFill>
                <a:latin typeface="Arial" panose="020B0604020202020204" pitchFamily="34" charset="0"/>
                <a:cs typeface="Arial" panose="020B0604020202020204" pitchFamily="34" charset="0"/>
              </a:rPr>
              <a:t>du recrutement</a:t>
            </a:r>
            <a:endParaRPr lang="fr-FR" sz="1000" b="1" dirty="0">
              <a:solidFill>
                <a:srgbClr val="00467A"/>
              </a:solidFill>
              <a:latin typeface="Arial" panose="020B0604020202020204" pitchFamily="34" charset="0"/>
              <a:cs typeface="Arial" panose="020B0604020202020204" pitchFamily="34" charset="0"/>
            </a:endParaRPr>
          </a:p>
        </p:txBody>
      </p:sp>
      <p:sp>
        <p:nvSpPr>
          <p:cNvPr id="27" name="Rectangle à coins arrondis 26"/>
          <p:cNvSpPr/>
          <p:nvPr/>
        </p:nvSpPr>
        <p:spPr bwMode="auto">
          <a:xfrm>
            <a:off x="2406282" y="3068960"/>
            <a:ext cx="1368152" cy="576064"/>
          </a:xfrm>
          <a:prstGeom prst="roundRect">
            <a:avLst/>
          </a:prstGeom>
          <a:solidFill>
            <a:srgbClr val="C2D1DC"/>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Arial" panose="020B0604020202020204" pitchFamily="34" charset="0"/>
                <a:cs typeface="Arial" panose="020B0604020202020204" pitchFamily="34" charset="0"/>
              </a:rPr>
              <a:t>Bureau </a:t>
            </a:r>
            <a:br>
              <a:rPr lang="fr-FR" sz="1000" b="1" dirty="0" smtClean="0">
                <a:solidFill>
                  <a:srgbClr val="00467A"/>
                </a:solidFill>
                <a:latin typeface="Arial" panose="020B0604020202020204" pitchFamily="34" charset="0"/>
                <a:cs typeface="Arial" panose="020B0604020202020204" pitchFamily="34" charset="0"/>
              </a:rPr>
            </a:br>
            <a:r>
              <a:rPr lang="fr-FR" sz="1000" b="1" dirty="0" smtClean="0">
                <a:solidFill>
                  <a:srgbClr val="00467A"/>
                </a:solidFill>
                <a:latin typeface="Arial" panose="020B0604020202020204" pitchFamily="34" charset="0"/>
                <a:cs typeface="Arial" panose="020B0604020202020204" pitchFamily="34" charset="0"/>
              </a:rPr>
              <a:t>de la formation </a:t>
            </a:r>
            <a:endParaRPr lang="fr-FR" sz="1000" b="1" dirty="0">
              <a:solidFill>
                <a:srgbClr val="00467A"/>
              </a:solidFill>
              <a:latin typeface="Arial" panose="020B0604020202020204" pitchFamily="34" charset="0"/>
              <a:cs typeface="Arial" panose="020B0604020202020204" pitchFamily="34" charset="0"/>
            </a:endParaRPr>
          </a:p>
        </p:txBody>
      </p:sp>
      <p:sp>
        <p:nvSpPr>
          <p:cNvPr id="28" name="Rectangle à coins arrondis 27"/>
          <p:cNvSpPr/>
          <p:nvPr/>
        </p:nvSpPr>
        <p:spPr bwMode="auto">
          <a:xfrm>
            <a:off x="2406282" y="3717032"/>
            <a:ext cx="1368152" cy="576064"/>
          </a:xfrm>
          <a:prstGeom prst="roundRect">
            <a:avLst/>
          </a:prstGeom>
          <a:solidFill>
            <a:srgbClr val="C2D1DC"/>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Arial" panose="020B0604020202020204" pitchFamily="34" charset="0"/>
                <a:cs typeface="Arial" panose="020B0604020202020204" pitchFamily="34" charset="0"/>
              </a:rPr>
              <a:t>Centre mobilité compétences</a:t>
            </a:r>
            <a:endParaRPr lang="fr-FR" sz="1000" b="1" dirty="0">
              <a:solidFill>
                <a:srgbClr val="00467A"/>
              </a:solidFill>
              <a:latin typeface="Arial" panose="020B0604020202020204" pitchFamily="34" charset="0"/>
              <a:cs typeface="Arial" panose="020B0604020202020204" pitchFamily="34" charset="0"/>
            </a:endParaRPr>
          </a:p>
        </p:txBody>
      </p:sp>
      <p:sp>
        <p:nvSpPr>
          <p:cNvPr id="29" name="Rectangle à coins arrondis 28"/>
          <p:cNvSpPr/>
          <p:nvPr/>
        </p:nvSpPr>
        <p:spPr bwMode="auto">
          <a:xfrm>
            <a:off x="2406282" y="4365104"/>
            <a:ext cx="1368152" cy="576064"/>
          </a:xfrm>
          <a:prstGeom prst="roundRect">
            <a:avLst/>
          </a:prstGeom>
          <a:solidFill>
            <a:srgbClr val="C2D1DC"/>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Arial" panose="020B0604020202020204" pitchFamily="34" charset="0"/>
                <a:cs typeface="Arial" panose="020B0604020202020204" pitchFamily="34" charset="0"/>
              </a:rPr>
              <a:t>Université </a:t>
            </a:r>
            <a:br>
              <a:rPr lang="fr-FR" sz="1000" b="1" dirty="0" smtClean="0">
                <a:solidFill>
                  <a:srgbClr val="00467A"/>
                </a:solidFill>
                <a:latin typeface="Arial" panose="020B0604020202020204" pitchFamily="34" charset="0"/>
                <a:cs typeface="Arial" panose="020B0604020202020204" pitchFamily="34" charset="0"/>
              </a:rPr>
            </a:br>
            <a:r>
              <a:rPr lang="fr-FR" sz="1000" b="1" dirty="0" smtClean="0">
                <a:solidFill>
                  <a:srgbClr val="00467A"/>
                </a:solidFill>
                <a:latin typeface="Arial" panose="020B0604020202020204" pitchFamily="34" charset="0"/>
                <a:cs typeface="Arial" panose="020B0604020202020204" pitchFamily="34" charset="0"/>
              </a:rPr>
              <a:t>des cadres</a:t>
            </a:r>
            <a:endParaRPr lang="fr-FR" sz="1000" b="1" dirty="0">
              <a:solidFill>
                <a:srgbClr val="00467A"/>
              </a:solidFill>
              <a:latin typeface="Arial" panose="020B0604020202020204" pitchFamily="34" charset="0"/>
              <a:cs typeface="Arial" panose="020B0604020202020204" pitchFamily="34" charset="0"/>
            </a:endParaRPr>
          </a:p>
        </p:txBody>
      </p:sp>
      <p:sp>
        <p:nvSpPr>
          <p:cNvPr id="31" name="Rectangle à coins arrondis 30"/>
          <p:cNvSpPr/>
          <p:nvPr/>
        </p:nvSpPr>
        <p:spPr bwMode="auto">
          <a:xfrm>
            <a:off x="3936452" y="2420888"/>
            <a:ext cx="1368152" cy="576064"/>
          </a:xfrm>
          <a:prstGeom prst="roundRect">
            <a:avLst/>
          </a:prstGeom>
          <a:solidFill>
            <a:srgbClr val="C2D1DC"/>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Arial" panose="020B0604020202020204" pitchFamily="34" charset="0"/>
                <a:cs typeface="Arial" panose="020B0604020202020204" pitchFamily="34" charset="0"/>
              </a:rPr>
              <a:t>Mission </a:t>
            </a:r>
            <a:br>
              <a:rPr lang="fr-FR" sz="1000" b="1" dirty="0" smtClean="0">
                <a:solidFill>
                  <a:srgbClr val="00467A"/>
                </a:solidFill>
                <a:latin typeface="Arial" panose="020B0604020202020204" pitchFamily="34" charset="0"/>
                <a:cs typeface="Arial" panose="020B0604020202020204" pitchFamily="34" charset="0"/>
              </a:rPr>
            </a:br>
            <a:r>
              <a:rPr lang="fr-FR" sz="1000" b="1" dirty="0" smtClean="0">
                <a:solidFill>
                  <a:srgbClr val="00467A"/>
                </a:solidFill>
                <a:latin typeface="Arial" panose="020B0604020202020204" pitchFamily="34" charset="0"/>
                <a:cs typeface="Arial" panose="020B0604020202020204" pitchFamily="34" charset="0"/>
              </a:rPr>
              <a:t>cadres dirigeants</a:t>
            </a:r>
          </a:p>
        </p:txBody>
      </p:sp>
      <p:sp>
        <p:nvSpPr>
          <p:cNvPr id="32" name="Rectangle à coins arrondis 31"/>
          <p:cNvSpPr/>
          <p:nvPr/>
        </p:nvSpPr>
        <p:spPr bwMode="auto">
          <a:xfrm>
            <a:off x="3936452" y="3717032"/>
            <a:ext cx="1368152" cy="576064"/>
          </a:xfrm>
          <a:prstGeom prst="roundRect">
            <a:avLst/>
          </a:prstGeom>
          <a:solidFill>
            <a:srgbClr val="C2D1DC"/>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Arial" panose="020B0604020202020204" pitchFamily="34" charset="0"/>
                <a:cs typeface="Arial" panose="020B0604020202020204" pitchFamily="34" charset="0"/>
              </a:rPr>
              <a:t>Bureau </a:t>
            </a:r>
            <a:br>
              <a:rPr lang="fr-FR" sz="1000" b="1" dirty="0" smtClean="0">
                <a:solidFill>
                  <a:srgbClr val="00467A"/>
                </a:solidFill>
                <a:latin typeface="Arial" panose="020B0604020202020204" pitchFamily="34" charset="0"/>
                <a:cs typeface="Arial" panose="020B0604020202020204" pitchFamily="34" charset="0"/>
              </a:rPr>
            </a:br>
            <a:r>
              <a:rPr lang="fr-FR" sz="1000" b="1" dirty="0" smtClean="0">
                <a:solidFill>
                  <a:srgbClr val="00467A"/>
                </a:solidFill>
                <a:latin typeface="Arial" panose="020B0604020202020204" pitchFamily="34" charset="0"/>
                <a:cs typeface="Arial" panose="020B0604020202020204" pitchFamily="34" charset="0"/>
              </a:rPr>
              <a:t>des carrières techniques</a:t>
            </a:r>
            <a:endParaRPr lang="fr-FR" sz="1000" b="1" dirty="0">
              <a:solidFill>
                <a:srgbClr val="00467A"/>
              </a:solidFill>
              <a:latin typeface="Arial" panose="020B0604020202020204" pitchFamily="34" charset="0"/>
              <a:cs typeface="Arial" panose="020B0604020202020204" pitchFamily="34" charset="0"/>
            </a:endParaRPr>
          </a:p>
        </p:txBody>
      </p:sp>
      <p:sp>
        <p:nvSpPr>
          <p:cNvPr id="33" name="Rectangle à coins arrondis 32"/>
          <p:cNvSpPr/>
          <p:nvPr/>
        </p:nvSpPr>
        <p:spPr bwMode="auto">
          <a:xfrm>
            <a:off x="3936452" y="4365104"/>
            <a:ext cx="1368152" cy="576064"/>
          </a:xfrm>
          <a:prstGeom prst="roundRect">
            <a:avLst/>
          </a:prstGeom>
          <a:solidFill>
            <a:srgbClr val="C2D1DC"/>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Arial" panose="020B0604020202020204" pitchFamily="34" charset="0"/>
                <a:cs typeface="Arial" panose="020B0604020202020204" pitchFamily="34" charset="0"/>
              </a:rPr>
              <a:t>Bureau </a:t>
            </a:r>
            <a:br>
              <a:rPr lang="fr-FR" sz="1000" b="1" dirty="0" smtClean="0">
                <a:solidFill>
                  <a:srgbClr val="00467A"/>
                </a:solidFill>
                <a:latin typeface="Arial" panose="020B0604020202020204" pitchFamily="34" charset="0"/>
                <a:cs typeface="Arial" panose="020B0604020202020204" pitchFamily="34" charset="0"/>
              </a:rPr>
            </a:br>
            <a:r>
              <a:rPr lang="fr-FR" sz="1000" b="1" dirty="0" smtClean="0">
                <a:solidFill>
                  <a:srgbClr val="00467A"/>
                </a:solidFill>
                <a:latin typeface="Arial" panose="020B0604020202020204" pitchFamily="34" charset="0"/>
                <a:cs typeface="Arial" panose="020B0604020202020204" pitchFamily="34" charset="0"/>
              </a:rPr>
              <a:t>des carrières administratives</a:t>
            </a:r>
            <a:endParaRPr lang="fr-FR" sz="1000" b="1" dirty="0">
              <a:solidFill>
                <a:srgbClr val="00467A"/>
              </a:solidFill>
              <a:latin typeface="Arial" panose="020B0604020202020204" pitchFamily="34" charset="0"/>
              <a:cs typeface="Arial" panose="020B0604020202020204" pitchFamily="34" charset="0"/>
            </a:endParaRPr>
          </a:p>
        </p:txBody>
      </p:sp>
      <p:sp>
        <p:nvSpPr>
          <p:cNvPr id="34" name="Rectangle à coins arrondis 33"/>
          <p:cNvSpPr/>
          <p:nvPr/>
        </p:nvSpPr>
        <p:spPr bwMode="auto">
          <a:xfrm>
            <a:off x="3936452" y="5013176"/>
            <a:ext cx="1368152" cy="576064"/>
          </a:xfrm>
          <a:prstGeom prst="roundRect">
            <a:avLst/>
          </a:prstGeom>
          <a:solidFill>
            <a:srgbClr val="C2D1DC"/>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Arial" panose="020B0604020202020204" pitchFamily="34" charset="0"/>
                <a:cs typeface="Arial" panose="020B0604020202020204" pitchFamily="34" charset="0"/>
              </a:rPr>
              <a:t>Bureau </a:t>
            </a:r>
            <a:br>
              <a:rPr lang="fr-FR" sz="1000" b="1" dirty="0" smtClean="0">
                <a:solidFill>
                  <a:srgbClr val="00467A"/>
                </a:solidFill>
                <a:latin typeface="Arial" panose="020B0604020202020204" pitchFamily="34" charset="0"/>
                <a:cs typeface="Arial" panose="020B0604020202020204" pitchFamily="34" charset="0"/>
              </a:rPr>
            </a:br>
            <a:r>
              <a:rPr lang="fr-FR" sz="1000" b="1" dirty="0" smtClean="0">
                <a:solidFill>
                  <a:srgbClr val="00467A"/>
                </a:solidFill>
                <a:latin typeface="Arial" panose="020B0604020202020204" pitchFamily="34" charset="0"/>
                <a:cs typeface="Arial" panose="020B0604020202020204" pitchFamily="34" charset="0"/>
              </a:rPr>
              <a:t>des carrières spécialisées</a:t>
            </a:r>
            <a:endParaRPr lang="fr-FR" sz="1000" b="1" dirty="0">
              <a:solidFill>
                <a:srgbClr val="00467A"/>
              </a:solidFill>
              <a:latin typeface="Arial" panose="020B0604020202020204" pitchFamily="34" charset="0"/>
              <a:cs typeface="Arial" panose="020B0604020202020204" pitchFamily="34" charset="0"/>
            </a:endParaRPr>
          </a:p>
        </p:txBody>
      </p:sp>
      <p:sp>
        <p:nvSpPr>
          <p:cNvPr id="35" name="Rectangle à coins arrondis 34"/>
          <p:cNvSpPr/>
          <p:nvPr/>
        </p:nvSpPr>
        <p:spPr bwMode="auto">
          <a:xfrm>
            <a:off x="3936452" y="5661248"/>
            <a:ext cx="1368152" cy="576064"/>
          </a:xfrm>
          <a:prstGeom prst="roundRect">
            <a:avLst/>
          </a:prstGeom>
          <a:solidFill>
            <a:srgbClr val="C2D1DC"/>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Arial" panose="020B0604020202020204" pitchFamily="34" charset="0"/>
                <a:cs typeface="Arial" panose="020B0604020202020204" pitchFamily="34" charset="0"/>
              </a:rPr>
              <a:t>Bureau </a:t>
            </a:r>
            <a:br>
              <a:rPr lang="fr-FR" sz="1000" b="1" dirty="0" smtClean="0">
                <a:solidFill>
                  <a:srgbClr val="00467A"/>
                </a:solidFill>
                <a:latin typeface="Arial" panose="020B0604020202020204" pitchFamily="34" charset="0"/>
                <a:cs typeface="Arial" panose="020B0604020202020204" pitchFamily="34" charset="0"/>
              </a:rPr>
            </a:br>
            <a:r>
              <a:rPr lang="fr-FR" sz="1000" b="1" dirty="0" smtClean="0">
                <a:solidFill>
                  <a:srgbClr val="00467A"/>
                </a:solidFill>
                <a:latin typeface="Arial" panose="020B0604020202020204" pitchFamily="34" charset="0"/>
                <a:cs typeface="Arial" panose="020B0604020202020204" pitchFamily="34" charset="0"/>
              </a:rPr>
              <a:t>des retraites</a:t>
            </a:r>
            <a:endParaRPr lang="fr-FR" sz="1000" b="1" dirty="0">
              <a:solidFill>
                <a:srgbClr val="00467A"/>
              </a:solidFill>
              <a:latin typeface="Arial" panose="020B0604020202020204" pitchFamily="34" charset="0"/>
              <a:cs typeface="Arial" panose="020B0604020202020204" pitchFamily="34" charset="0"/>
            </a:endParaRPr>
          </a:p>
        </p:txBody>
      </p:sp>
      <p:sp>
        <p:nvSpPr>
          <p:cNvPr id="36" name="Rectangle à coins arrondis 35"/>
          <p:cNvSpPr/>
          <p:nvPr/>
        </p:nvSpPr>
        <p:spPr bwMode="auto">
          <a:xfrm>
            <a:off x="3956240" y="3068960"/>
            <a:ext cx="1368152" cy="576064"/>
          </a:xfrm>
          <a:prstGeom prst="roundRect">
            <a:avLst/>
          </a:prstGeom>
          <a:solidFill>
            <a:srgbClr val="C2D1DC"/>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Arial" panose="020B0604020202020204" pitchFamily="34" charset="0"/>
                <a:cs typeface="Arial" panose="020B0604020202020204" pitchFamily="34" charset="0"/>
              </a:rPr>
              <a:t>Déléguée </a:t>
            </a:r>
            <a:br>
              <a:rPr lang="fr-FR" sz="1000" b="1" dirty="0" smtClean="0">
                <a:solidFill>
                  <a:srgbClr val="00467A"/>
                </a:solidFill>
                <a:latin typeface="Arial" panose="020B0604020202020204" pitchFamily="34" charset="0"/>
                <a:cs typeface="Arial" panose="020B0604020202020204" pitchFamily="34" charset="0"/>
              </a:rPr>
            </a:br>
            <a:r>
              <a:rPr lang="fr-FR" sz="1000" b="1" dirty="0" smtClean="0">
                <a:solidFill>
                  <a:srgbClr val="00467A"/>
                </a:solidFill>
                <a:latin typeface="Arial" panose="020B0604020202020204" pitchFamily="34" charset="0"/>
                <a:cs typeface="Arial" panose="020B0604020202020204" pitchFamily="34" charset="0"/>
              </a:rPr>
              <a:t>à la politique disciplinaire</a:t>
            </a:r>
            <a:endParaRPr lang="fr-FR" sz="1000" b="1" dirty="0">
              <a:solidFill>
                <a:srgbClr val="00467A"/>
              </a:solidFill>
              <a:latin typeface="Arial" panose="020B0604020202020204" pitchFamily="34" charset="0"/>
              <a:cs typeface="Arial" panose="020B0604020202020204" pitchFamily="34" charset="0"/>
            </a:endParaRPr>
          </a:p>
        </p:txBody>
      </p:sp>
      <p:sp>
        <p:nvSpPr>
          <p:cNvPr id="38" name="Rectangle à coins arrondis 37"/>
          <p:cNvSpPr/>
          <p:nvPr/>
        </p:nvSpPr>
        <p:spPr bwMode="auto">
          <a:xfrm>
            <a:off x="5466622" y="2420888"/>
            <a:ext cx="1368152" cy="576064"/>
          </a:xfrm>
          <a:prstGeom prst="roundRect">
            <a:avLst/>
          </a:prstGeom>
          <a:solidFill>
            <a:srgbClr val="C2D1DC"/>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Arial" panose="020B0604020202020204" pitchFamily="34" charset="0"/>
                <a:cs typeface="Arial" panose="020B0604020202020204" pitchFamily="34" charset="0"/>
              </a:rPr>
              <a:t>Mission inspection santé sécurité </a:t>
            </a:r>
            <a:br>
              <a:rPr lang="fr-FR" sz="1000" b="1" dirty="0" smtClean="0">
                <a:solidFill>
                  <a:srgbClr val="00467A"/>
                </a:solidFill>
                <a:latin typeface="Arial" panose="020B0604020202020204" pitchFamily="34" charset="0"/>
                <a:cs typeface="Arial" panose="020B0604020202020204" pitchFamily="34" charset="0"/>
              </a:rPr>
            </a:br>
            <a:r>
              <a:rPr lang="fr-FR" sz="1000" b="1" dirty="0" smtClean="0">
                <a:solidFill>
                  <a:srgbClr val="00467A"/>
                </a:solidFill>
                <a:latin typeface="Arial" panose="020B0604020202020204" pitchFamily="34" charset="0"/>
                <a:cs typeface="Arial" panose="020B0604020202020204" pitchFamily="34" charset="0"/>
              </a:rPr>
              <a:t>au travail</a:t>
            </a:r>
            <a:endParaRPr lang="fr-FR" sz="1000" b="1" dirty="0">
              <a:solidFill>
                <a:srgbClr val="00467A"/>
              </a:solidFill>
              <a:latin typeface="Arial" panose="020B0604020202020204" pitchFamily="34" charset="0"/>
              <a:cs typeface="Arial" panose="020B0604020202020204" pitchFamily="34" charset="0"/>
            </a:endParaRPr>
          </a:p>
        </p:txBody>
      </p:sp>
      <p:sp>
        <p:nvSpPr>
          <p:cNvPr id="40" name="Rectangle à coins arrondis 39"/>
          <p:cNvSpPr/>
          <p:nvPr/>
        </p:nvSpPr>
        <p:spPr bwMode="auto">
          <a:xfrm>
            <a:off x="5466622" y="3068960"/>
            <a:ext cx="1368152" cy="576064"/>
          </a:xfrm>
          <a:prstGeom prst="roundRect">
            <a:avLst/>
          </a:prstGeom>
          <a:solidFill>
            <a:srgbClr val="C2D1DC"/>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Arial" panose="020B0604020202020204" pitchFamily="34" charset="0"/>
                <a:cs typeface="Arial" panose="020B0604020202020204" pitchFamily="34" charset="0"/>
              </a:rPr>
              <a:t>Service </a:t>
            </a:r>
            <a:br>
              <a:rPr lang="fr-FR" sz="1000" b="1" dirty="0" smtClean="0">
                <a:solidFill>
                  <a:srgbClr val="00467A"/>
                </a:solidFill>
                <a:latin typeface="Arial" panose="020B0604020202020204" pitchFamily="34" charset="0"/>
                <a:cs typeface="Arial" panose="020B0604020202020204" pitchFamily="34" charset="0"/>
              </a:rPr>
            </a:br>
            <a:r>
              <a:rPr lang="fr-FR" sz="1000" b="1" dirty="0" smtClean="0">
                <a:solidFill>
                  <a:srgbClr val="00467A"/>
                </a:solidFill>
                <a:latin typeface="Arial" panose="020B0604020202020204" pitchFamily="34" charset="0"/>
                <a:cs typeface="Arial" panose="020B0604020202020204" pitchFamily="34" charset="0"/>
              </a:rPr>
              <a:t>des politiques </a:t>
            </a:r>
            <a:br>
              <a:rPr lang="fr-FR" sz="1000" b="1" dirty="0" smtClean="0">
                <a:solidFill>
                  <a:srgbClr val="00467A"/>
                </a:solidFill>
                <a:latin typeface="Arial" panose="020B0604020202020204" pitchFamily="34" charset="0"/>
                <a:cs typeface="Arial" panose="020B0604020202020204" pitchFamily="34" charset="0"/>
              </a:rPr>
            </a:br>
            <a:r>
              <a:rPr lang="fr-FR" sz="1000" b="1" dirty="0" smtClean="0">
                <a:solidFill>
                  <a:srgbClr val="00467A"/>
                </a:solidFill>
                <a:latin typeface="Arial" panose="020B0604020202020204" pitchFamily="34" charset="0"/>
                <a:cs typeface="Arial" panose="020B0604020202020204" pitchFamily="34" charset="0"/>
              </a:rPr>
              <a:t>de prévention</a:t>
            </a:r>
            <a:endParaRPr lang="fr-FR" sz="1000" b="1" dirty="0">
              <a:solidFill>
                <a:srgbClr val="00467A"/>
              </a:solidFill>
              <a:latin typeface="Arial" panose="020B0604020202020204" pitchFamily="34" charset="0"/>
              <a:cs typeface="Arial" panose="020B0604020202020204" pitchFamily="34" charset="0"/>
            </a:endParaRPr>
          </a:p>
        </p:txBody>
      </p:sp>
      <p:sp>
        <p:nvSpPr>
          <p:cNvPr id="41" name="Rectangle à coins arrondis 40"/>
          <p:cNvSpPr/>
          <p:nvPr/>
        </p:nvSpPr>
        <p:spPr bwMode="auto">
          <a:xfrm>
            <a:off x="5466622" y="3717032"/>
            <a:ext cx="1368152" cy="576064"/>
          </a:xfrm>
          <a:prstGeom prst="roundRect">
            <a:avLst/>
          </a:prstGeom>
          <a:solidFill>
            <a:srgbClr val="C2D1DC"/>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Arial" panose="020B0604020202020204" pitchFamily="34" charset="0"/>
                <a:cs typeface="Arial" panose="020B0604020202020204" pitchFamily="34" charset="0"/>
              </a:rPr>
              <a:t>Service </a:t>
            </a:r>
            <a:br>
              <a:rPr lang="fr-FR" sz="1000" b="1" dirty="0" smtClean="0">
                <a:solidFill>
                  <a:srgbClr val="00467A"/>
                </a:solidFill>
                <a:latin typeface="Arial" panose="020B0604020202020204" pitchFamily="34" charset="0"/>
                <a:cs typeface="Arial" panose="020B0604020202020204" pitchFamily="34" charset="0"/>
              </a:rPr>
            </a:br>
            <a:r>
              <a:rPr lang="fr-FR" sz="1000" b="1" dirty="0" smtClean="0">
                <a:solidFill>
                  <a:srgbClr val="00467A"/>
                </a:solidFill>
                <a:latin typeface="Arial" panose="020B0604020202020204" pitchFamily="34" charset="0"/>
                <a:cs typeface="Arial" panose="020B0604020202020204" pitchFamily="34" charset="0"/>
              </a:rPr>
              <a:t>de médecine préventive</a:t>
            </a:r>
            <a:endParaRPr lang="fr-FR" sz="1000" b="1" dirty="0">
              <a:solidFill>
                <a:srgbClr val="00467A"/>
              </a:solidFill>
              <a:latin typeface="Arial" panose="020B0604020202020204" pitchFamily="34" charset="0"/>
              <a:cs typeface="Arial" panose="020B0604020202020204" pitchFamily="34" charset="0"/>
            </a:endParaRPr>
          </a:p>
        </p:txBody>
      </p:sp>
      <p:sp>
        <p:nvSpPr>
          <p:cNvPr id="42" name="Rectangle à coins arrondis 41"/>
          <p:cNvSpPr/>
          <p:nvPr/>
        </p:nvSpPr>
        <p:spPr bwMode="auto">
          <a:xfrm>
            <a:off x="5466622" y="4365104"/>
            <a:ext cx="1368152" cy="576064"/>
          </a:xfrm>
          <a:prstGeom prst="roundRect">
            <a:avLst/>
          </a:prstGeom>
          <a:solidFill>
            <a:srgbClr val="C2D1DC"/>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Arial" panose="020B0604020202020204" pitchFamily="34" charset="0"/>
                <a:cs typeface="Arial" panose="020B0604020202020204" pitchFamily="34" charset="0"/>
              </a:rPr>
              <a:t>Service </a:t>
            </a:r>
            <a:br>
              <a:rPr lang="fr-FR" sz="1000" b="1" dirty="0" smtClean="0">
                <a:solidFill>
                  <a:srgbClr val="00467A"/>
                </a:solidFill>
                <a:latin typeface="Arial" panose="020B0604020202020204" pitchFamily="34" charset="0"/>
                <a:cs typeface="Arial" panose="020B0604020202020204" pitchFamily="34" charset="0"/>
              </a:rPr>
            </a:br>
            <a:r>
              <a:rPr lang="fr-FR" sz="1000" b="1" dirty="0" smtClean="0">
                <a:solidFill>
                  <a:srgbClr val="00467A"/>
                </a:solidFill>
                <a:latin typeface="Arial" panose="020B0604020202020204" pitchFamily="34" charset="0"/>
                <a:cs typeface="Arial" panose="020B0604020202020204" pitchFamily="34" charset="0"/>
              </a:rPr>
              <a:t>d’accompagnement et de médiation</a:t>
            </a:r>
            <a:endParaRPr lang="fr-FR" sz="1000" b="1" dirty="0">
              <a:solidFill>
                <a:srgbClr val="00467A"/>
              </a:solidFill>
              <a:latin typeface="Arial" panose="020B0604020202020204" pitchFamily="34" charset="0"/>
              <a:cs typeface="Arial" panose="020B0604020202020204" pitchFamily="34" charset="0"/>
            </a:endParaRPr>
          </a:p>
        </p:txBody>
      </p:sp>
      <p:sp>
        <p:nvSpPr>
          <p:cNvPr id="43" name="Rectangle à coins arrondis 42"/>
          <p:cNvSpPr/>
          <p:nvPr/>
        </p:nvSpPr>
        <p:spPr bwMode="auto">
          <a:xfrm>
            <a:off x="5466622" y="5013176"/>
            <a:ext cx="1368152" cy="576064"/>
          </a:xfrm>
          <a:prstGeom prst="roundRect">
            <a:avLst/>
          </a:prstGeom>
          <a:solidFill>
            <a:srgbClr val="C2D1DC"/>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Arial" panose="020B0604020202020204" pitchFamily="34" charset="0"/>
                <a:cs typeface="Arial" panose="020B0604020202020204" pitchFamily="34" charset="0"/>
              </a:rPr>
              <a:t>Pôle aptitude maladie accidents</a:t>
            </a:r>
            <a:endParaRPr lang="fr-FR" sz="1000" b="1" dirty="0">
              <a:solidFill>
                <a:srgbClr val="00467A"/>
              </a:solidFill>
              <a:latin typeface="Arial" panose="020B0604020202020204" pitchFamily="34" charset="0"/>
              <a:cs typeface="Arial" panose="020B0604020202020204" pitchFamily="34" charset="0"/>
            </a:endParaRPr>
          </a:p>
        </p:txBody>
      </p:sp>
      <p:sp>
        <p:nvSpPr>
          <p:cNvPr id="45" name="Rectangle à coins arrondis 44"/>
          <p:cNvSpPr/>
          <p:nvPr/>
        </p:nvSpPr>
        <p:spPr bwMode="auto">
          <a:xfrm>
            <a:off x="5466622" y="5661248"/>
            <a:ext cx="1368152" cy="576064"/>
          </a:xfrm>
          <a:prstGeom prst="roundRect">
            <a:avLst/>
          </a:prstGeom>
          <a:solidFill>
            <a:srgbClr val="C2D1DC"/>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Arial" panose="020B0604020202020204" pitchFamily="34" charset="0"/>
                <a:cs typeface="Arial" panose="020B0604020202020204" pitchFamily="34" charset="0"/>
              </a:rPr>
              <a:t>Bureau </a:t>
            </a:r>
            <a:br>
              <a:rPr lang="fr-FR" sz="1000" b="1" dirty="0" smtClean="0">
                <a:solidFill>
                  <a:srgbClr val="00467A"/>
                </a:solidFill>
                <a:latin typeface="Arial" panose="020B0604020202020204" pitchFamily="34" charset="0"/>
                <a:cs typeface="Arial" panose="020B0604020202020204" pitchFamily="34" charset="0"/>
              </a:rPr>
            </a:br>
            <a:r>
              <a:rPr lang="fr-FR" sz="1000" b="1" dirty="0" smtClean="0">
                <a:solidFill>
                  <a:srgbClr val="00467A"/>
                </a:solidFill>
                <a:latin typeface="Arial" panose="020B0604020202020204" pitchFamily="34" charset="0"/>
                <a:cs typeface="Arial" panose="020B0604020202020204" pitchFamily="34" charset="0"/>
              </a:rPr>
              <a:t>de l’action sociale</a:t>
            </a:r>
            <a:endParaRPr lang="fr-FR" sz="1000" b="1" dirty="0">
              <a:solidFill>
                <a:srgbClr val="00467A"/>
              </a:solidFill>
              <a:latin typeface="Arial" panose="020B0604020202020204" pitchFamily="34" charset="0"/>
              <a:cs typeface="Arial" panose="020B0604020202020204" pitchFamily="34" charset="0"/>
            </a:endParaRPr>
          </a:p>
        </p:txBody>
      </p:sp>
      <p:sp>
        <p:nvSpPr>
          <p:cNvPr id="46" name="Rectangle à coins arrondis 45"/>
          <p:cNvSpPr/>
          <p:nvPr/>
        </p:nvSpPr>
        <p:spPr bwMode="auto">
          <a:xfrm>
            <a:off x="6996792" y="3068960"/>
            <a:ext cx="1368152" cy="576064"/>
          </a:xfrm>
          <a:prstGeom prst="roundRect">
            <a:avLst/>
          </a:prstGeom>
          <a:solidFill>
            <a:srgbClr val="C2D1DC"/>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Arial" panose="020B0604020202020204" pitchFamily="34" charset="0"/>
                <a:cs typeface="Arial" panose="020B0604020202020204" pitchFamily="34" charset="0"/>
              </a:rPr>
              <a:t>Mission études </a:t>
            </a:r>
            <a:br>
              <a:rPr lang="fr-FR" sz="1000" b="1" dirty="0" smtClean="0">
                <a:solidFill>
                  <a:srgbClr val="00467A"/>
                </a:solidFill>
                <a:latin typeface="Arial" panose="020B0604020202020204" pitchFamily="34" charset="0"/>
                <a:cs typeface="Arial" panose="020B0604020202020204" pitchFamily="34" charset="0"/>
              </a:rPr>
            </a:br>
            <a:r>
              <a:rPr lang="fr-FR" sz="1000" b="1" dirty="0" smtClean="0">
                <a:solidFill>
                  <a:srgbClr val="00467A"/>
                </a:solidFill>
                <a:latin typeface="Arial" panose="020B0604020202020204" pitchFamily="34" charset="0"/>
                <a:cs typeface="Arial" panose="020B0604020202020204" pitchFamily="34" charset="0"/>
              </a:rPr>
              <a:t>et transformation</a:t>
            </a:r>
            <a:endParaRPr lang="fr-FR" sz="1000" b="1" dirty="0">
              <a:solidFill>
                <a:srgbClr val="00467A"/>
              </a:solidFill>
              <a:latin typeface="Arial" panose="020B0604020202020204" pitchFamily="34" charset="0"/>
              <a:cs typeface="Arial" panose="020B0604020202020204" pitchFamily="34" charset="0"/>
            </a:endParaRPr>
          </a:p>
        </p:txBody>
      </p:sp>
      <p:sp>
        <p:nvSpPr>
          <p:cNvPr id="47" name="Rectangle à coins arrondis 46"/>
          <p:cNvSpPr/>
          <p:nvPr/>
        </p:nvSpPr>
        <p:spPr bwMode="auto">
          <a:xfrm>
            <a:off x="6996792" y="3717032"/>
            <a:ext cx="1368152" cy="576064"/>
          </a:xfrm>
          <a:prstGeom prst="roundRect">
            <a:avLst/>
          </a:prstGeom>
          <a:solidFill>
            <a:srgbClr val="C2D1DC"/>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Arial" panose="020B0604020202020204" pitchFamily="34" charset="0"/>
                <a:cs typeface="Arial" panose="020B0604020202020204" pitchFamily="34" charset="0"/>
              </a:rPr>
              <a:t>Bureau des projets</a:t>
            </a:r>
            <a:endParaRPr lang="fr-FR" sz="1000" b="1" dirty="0">
              <a:solidFill>
                <a:srgbClr val="00467A"/>
              </a:solidFill>
              <a:latin typeface="Arial" panose="020B0604020202020204" pitchFamily="34" charset="0"/>
              <a:cs typeface="Arial" panose="020B0604020202020204" pitchFamily="34" charset="0"/>
            </a:endParaRPr>
          </a:p>
        </p:txBody>
      </p:sp>
      <p:sp>
        <p:nvSpPr>
          <p:cNvPr id="48" name="Rectangle à coins arrondis 47"/>
          <p:cNvSpPr/>
          <p:nvPr/>
        </p:nvSpPr>
        <p:spPr bwMode="auto">
          <a:xfrm>
            <a:off x="6996792" y="4365104"/>
            <a:ext cx="1368152" cy="576064"/>
          </a:xfrm>
          <a:prstGeom prst="roundRect">
            <a:avLst/>
          </a:prstGeom>
          <a:solidFill>
            <a:srgbClr val="C2D1DC"/>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Arial" panose="020B0604020202020204" pitchFamily="34" charset="0"/>
                <a:cs typeface="Arial" panose="020B0604020202020204" pitchFamily="34" charset="0"/>
              </a:rPr>
              <a:t>Bureau des applications</a:t>
            </a:r>
            <a:endParaRPr lang="fr-FR" sz="1000" b="1" dirty="0">
              <a:solidFill>
                <a:srgbClr val="00467A"/>
              </a:solidFill>
              <a:latin typeface="Arial" panose="020B0604020202020204" pitchFamily="34" charset="0"/>
              <a:cs typeface="Arial" panose="020B0604020202020204" pitchFamily="34" charset="0"/>
            </a:endParaRPr>
          </a:p>
        </p:txBody>
      </p:sp>
      <p:sp>
        <p:nvSpPr>
          <p:cNvPr id="49" name="Rectangle à coins arrondis 48"/>
          <p:cNvSpPr/>
          <p:nvPr/>
        </p:nvSpPr>
        <p:spPr bwMode="auto">
          <a:xfrm>
            <a:off x="6996792" y="5013176"/>
            <a:ext cx="1368152" cy="576064"/>
          </a:xfrm>
          <a:prstGeom prst="roundRect">
            <a:avLst/>
          </a:prstGeom>
          <a:solidFill>
            <a:srgbClr val="C2D1DC"/>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Arial" panose="020B0604020202020204" pitchFamily="34" charset="0"/>
                <a:cs typeface="Arial" panose="020B0604020202020204" pitchFamily="34" charset="0"/>
              </a:rPr>
              <a:t>Bureau </a:t>
            </a:r>
            <a:br>
              <a:rPr lang="fr-FR" sz="1000" b="1" dirty="0" smtClean="0">
                <a:solidFill>
                  <a:srgbClr val="00467A"/>
                </a:solidFill>
                <a:latin typeface="Arial" panose="020B0604020202020204" pitchFamily="34" charset="0"/>
                <a:cs typeface="Arial" panose="020B0604020202020204" pitchFamily="34" charset="0"/>
              </a:rPr>
            </a:br>
            <a:r>
              <a:rPr lang="fr-FR" sz="1000" b="1" dirty="0" smtClean="0">
                <a:solidFill>
                  <a:srgbClr val="00467A"/>
                </a:solidFill>
                <a:latin typeface="Arial" panose="020B0604020202020204" pitchFamily="34" charset="0"/>
                <a:cs typeface="Arial" panose="020B0604020202020204" pitchFamily="34" charset="0"/>
              </a:rPr>
              <a:t>des outils </a:t>
            </a:r>
            <a:br>
              <a:rPr lang="fr-FR" sz="1000" b="1" dirty="0" smtClean="0">
                <a:solidFill>
                  <a:srgbClr val="00467A"/>
                </a:solidFill>
                <a:latin typeface="Arial" panose="020B0604020202020204" pitchFamily="34" charset="0"/>
                <a:cs typeface="Arial" panose="020B0604020202020204" pitchFamily="34" charset="0"/>
              </a:rPr>
            </a:br>
            <a:r>
              <a:rPr lang="fr-FR" sz="1000" b="1" dirty="0" smtClean="0">
                <a:solidFill>
                  <a:srgbClr val="00467A"/>
                </a:solidFill>
                <a:latin typeface="Arial" panose="020B0604020202020204" pitchFamily="34" charset="0"/>
                <a:cs typeface="Arial" panose="020B0604020202020204" pitchFamily="34" charset="0"/>
              </a:rPr>
              <a:t>d’analyse</a:t>
            </a:r>
            <a:endParaRPr lang="fr-FR" sz="1000" b="1" dirty="0">
              <a:solidFill>
                <a:srgbClr val="00467A"/>
              </a:solidFill>
              <a:latin typeface="Arial" panose="020B0604020202020204" pitchFamily="34" charset="0"/>
              <a:cs typeface="Arial" panose="020B0604020202020204" pitchFamily="34" charset="0"/>
            </a:endParaRPr>
          </a:p>
        </p:txBody>
      </p:sp>
      <p:sp>
        <p:nvSpPr>
          <p:cNvPr id="50" name="Rectangle à coins arrondis 49"/>
          <p:cNvSpPr/>
          <p:nvPr/>
        </p:nvSpPr>
        <p:spPr bwMode="auto">
          <a:xfrm>
            <a:off x="7002270" y="2420888"/>
            <a:ext cx="1368152" cy="576064"/>
          </a:xfrm>
          <a:prstGeom prst="roundRect">
            <a:avLst/>
          </a:prstGeom>
          <a:solidFill>
            <a:srgbClr val="C2D1DC"/>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Arial" panose="020B0604020202020204" pitchFamily="34" charset="0"/>
                <a:cs typeface="Arial" panose="020B0604020202020204" pitchFamily="34" charset="0"/>
              </a:rPr>
              <a:t>Chef de projet compte agent</a:t>
            </a:r>
            <a:endParaRPr lang="fr-FR" sz="1000" b="1" dirty="0">
              <a:solidFill>
                <a:srgbClr val="00467A"/>
              </a:solidFill>
              <a:latin typeface="Arial" panose="020B0604020202020204" pitchFamily="34" charset="0"/>
              <a:cs typeface="Arial" panose="020B0604020202020204" pitchFamily="34" charset="0"/>
            </a:endParaRPr>
          </a:p>
        </p:txBody>
      </p:sp>
      <p:sp>
        <p:nvSpPr>
          <p:cNvPr id="51" name="Rectangle à coins arrondis 50"/>
          <p:cNvSpPr/>
          <p:nvPr/>
        </p:nvSpPr>
        <p:spPr bwMode="auto">
          <a:xfrm>
            <a:off x="3936452" y="188640"/>
            <a:ext cx="1368152" cy="576064"/>
          </a:xfrm>
          <a:prstGeom prst="roundRect">
            <a:avLst/>
          </a:prstGeom>
          <a:solidFill>
            <a:srgbClr val="00467A"/>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chemeClr val="bg1"/>
                </a:solidFill>
                <a:latin typeface="Arial" panose="020B0604020202020204" pitchFamily="34" charset="0"/>
                <a:cs typeface="Arial" panose="020B0604020202020204" pitchFamily="34" charset="0"/>
              </a:rPr>
              <a:t>Directeur</a:t>
            </a:r>
            <a:endParaRPr lang="fr-FR" sz="1000" b="1" dirty="0">
              <a:solidFill>
                <a:schemeClr val="bg1"/>
              </a:solidFill>
              <a:latin typeface="Arial" panose="020B0604020202020204" pitchFamily="34" charset="0"/>
              <a:cs typeface="Arial" panose="020B0604020202020204" pitchFamily="34" charset="0"/>
            </a:endParaRPr>
          </a:p>
        </p:txBody>
      </p:sp>
      <p:sp>
        <p:nvSpPr>
          <p:cNvPr id="52" name="Rectangle à coins arrondis 51"/>
          <p:cNvSpPr/>
          <p:nvPr/>
        </p:nvSpPr>
        <p:spPr bwMode="auto">
          <a:xfrm>
            <a:off x="3936452" y="980728"/>
            <a:ext cx="1368152" cy="576064"/>
          </a:xfrm>
          <a:prstGeom prst="roundRect">
            <a:avLst/>
          </a:prstGeom>
          <a:solidFill>
            <a:srgbClr val="00467A"/>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chemeClr val="bg1"/>
                </a:solidFill>
                <a:latin typeface="Arial" panose="020B0604020202020204" pitchFamily="34" charset="0"/>
                <a:cs typeface="Arial" panose="020B0604020202020204" pitchFamily="34" charset="0"/>
              </a:rPr>
              <a:t>Directrice adjointe</a:t>
            </a:r>
            <a:endParaRPr lang="fr-FR" sz="1000" b="1" dirty="0">
              <a:solidFill>
                <a:schemeClr val="bg1"/>
              </a:solidFill>
              <a:latin typeface="Arial" panose="020B0604020202020204" pitchFamily="34" charset="0"/>
              <a:cs typeface="Arial" panose="020B0604020202020204" pitchFamily="34" charset="0"/>
            </a:endParaRPr>
          </a:p>
        </p:txBody>
      </p:sp>
      <p:sp>
        <p:nvSpPr>
          <p:cNvPr id="53" name="Rectangle à coins arrondis 52"/>
          <p:cNvSpPr/>
          <p:nvPr/>
        </p:nvSpPr>
        <p:spPr bwMode="auto">
          <a:xfrm rot="657187">
            <a:off x="7626078" y="313372"/>
            <a:ext cx="1368152" cy="576064"/>
          </a:xfrm>
          <a:prstGeom prst="roundRect">
            <a:avLst/>
          </a:prstGeom>
          <a:solidFill>
            <a:srgbClr val="EDD9B1"/>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Arial" panose="020B0604020202020204" pitchFamily="34" charset="0"/>
                <a:cs typeface="Arial" panose="020B0604020202020204" pitchFamily="34" charset="0"/>
              </a:rPr>
              <a:t>DOCUMENT </a:t>
            </a:r>
            <a:br>
              <a:rPr lang="fr-FR" sz="1000" b="1" dirty="0" smtClean="0">
                <a:solidFill>
                  <a:srgbClr val="00467A"/>
                </a:solidFill>
                <a:latin typeface="Arial" panose="020B0604020202020204" pitchFamily="34" charset="0"/>
                <a:cs typeface="Arial" panose="020B0604020202020204" pitchFamily="34" charset="0"/>
              </a:rPr>
            </a:br>
            <a:r>
              <a:rPr lang="fr-FR" sz="1000" b="1" dirty="0" smtClean="0">
                <a:solidFill>
                  <a:srgbClr val="00467A"/>
                </a:solidFill>
                <a:latin typeface="Arial" panose="020B0604020202020204" pitchFamily="34" charset="0"/>
                <a:cs typeface="Arial" panose="020B0604020202020204" pitchFamily="34" charset="0"/>
              </a:rPr>
              <a:t>DE TRAVAIL</a:t>
            </a:r>
            <a:endParaRPr lang="fr-FR" sz="1000" b="1" dirty="0">
              <a:solidFill>
                <a:srgbClr val="00467A"/>
              </a:solidFill>
              <a:latin typeface="Arial" panose="020B0604020202020204" pitchFamily="34" charset="0"/>
              <a:cs typeface="Arial" panose="020B0604020202020204" pitchFamily="34" charset="0"/>
            </a:endParaRPr>
          </a:p>
        </p:txBody>
      </p:sp>
      <p:sp>
        <p:nvSpPr>
          <p:cNvPr id="54" name="Rectangle à coins arrondis 53"/>
          <p:cNvSpPr/>
          <p:nvPr/>
        </p:nvSpPr>
        <p:spPr bwMode="auto">
          <a:xfrm>
            <a:off x="2406282" y="188640"/>
            <a:ext cx="1368152" cy="576064"/>
          </a:xfrm>
          <a:prstGeom prst="roundRect">
            <a:avLst/>
          </a:prstGeom>
          <a:solidFill>
            <a:srgbClr val="C2D1DC"/>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Arial" panose="020B0604020202020204" pitchFamily="34" charset="0"/>
                <a:cs typeface="Arial" panose="020B0604020202020204" pitchFamily="34" charset="0"/>
              </a:rPr>
              <a:t>Service </a:t>
            </a:r>
            <a:br>
              <a:rPr lang="fr-FR" sz="1000" b="1" dirty="0" smtClean="0">
                <a:solidFill>
                  <a:srgbClr val="00467A"/>
                </a:solidFill>
                <a:latin typeface="Arial" panose="020B0604020202020204" pitchFamily="34" charset="0"/>
                <a:cs typeface="Arial" panose="020B0604020202020204" pitchFamily="34" charset="0"/>
              </a:rPr>
            </a:br>
            <a:r>
              <a:rPr lang="fr-FR" sz="1000" b="1" dirty="0" smtClean="0">
                <a:solidFill>
                  <a:srgbClr val="00467A"/>
                </a:solidFill>
                <a:latin typeface="Arial" panose="020B0604020202020204" pitchFamily="34" charset="0"/>
                <a:cs typeface="Arial" panose="020B0604020202020204" pitchFamily="34" charset="0"/>
              </a:rPr>
              <a:t>des politiques RH</a:t>
            </a:r>
            <a:endParaRPr lang="fr-FR" sz="1000" b="1" dirty="0">
              <a:solidFill>
                <a:srgbClr val="00467A"/>
              </a:solidFill>
              <a:latin typeface="Arial" panose="020B0604020202020204" pitchFamily="34" charset="0"/>
              <a:cs typeface="Arial" panose="020B0604020202020204" pitchFamily="34" charset="0"/>
            </a:endParaRPr>
          </a:p>
        </p:txBody>
      </p:sp>
      <p:sp>
        <p:nvSpPr>
          <p:cNvPr id="55" name="Rectangle à coins arrondis 54"/>
          <p:cNvSpPr/>
          <p:nvPr/>
        </p:nvSpPr>
        <p:spPr bwMode="auto">
          <a:xfrm>
            <a:off x="5466622" y="188640"/>
            <a:ext cx="1368152" cy="576064"/>
          </a:xfrm>
          <a:prstGeom prst="roundRect">
            <a:avLst/>
          </a:prstGeom>
          <a:solidFill>
            <a:srgbClr val="C2D1DC"/>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Arial" panose="020B0604020202020204" pitchFamily="34" charset="0"/>
                <a:cs typeface="Arial" panose="020B0604020202020204" pitchFamily="34" charset="0"/>
              </a:rPr>
              <a:t>Service communication</a:t>
            </a:r>
            <a:endParaRPr lang="fr-FR" sz="1000" b="1" dirty="0">
              <a:solidFill>
                <a:srgbClr val="00467A"/>
              </a:solidFill>
              <a:latin typeface="Arial" panose="020B0604020202020204" pitchFamily="34" charset="0"/>
              <a:cs typeface="Arial" panose="020B0604020202020204" pitchFamily="34" charset="0"/>
            </a:endParaRPr>
          </a:p>
        </p:txBody>
      </p:sp>
      <p:sp>
        <p:nvSpPr>
          <p:cNvPr id="56" name="Rectangle à coins arrondis 55"/>
          <p:cNvSpPr/>
          <p:nvPr/>
        </p:nvSpPr>
        <p:spPr bwMode="auto">
          <a:xfrm>
            <a:off x="2406282" y="980728"/>
            <a:ext cx="1368152" cy="576064"/>
          </a:xfrm>
          <a:prstGeom prst="roundRect">
            <a:avLst/>
          </a:prstGeom>
          <a:solidFill>
            <a:srgbClr val="C2D1DC"/>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Arial" panose="020B0604020202020204" pitchFamily="34" charset="0"/>
                <a:cs typeface="Arial" panose="020B0604020202020204" pitchFamily="34" charset="0"/>
              </a:rPr>
              <a:t>Service des ressources</a:t>
            </a:r>
            <a:endParaRPr lang="fr-FR" sz="1000" b="1" dirty="0">
              <a:solidFill>
                <a:srgbClr val="00467A"/>
              </a:solidFill>
              <a:latin typeface="Arial" panose="020B0604020202020204" pitchFamily="34" charset="0"/>
              <a:cs typeface="Arial" panose="020B0604020202020204" pitchFamily="34" charset="0"/>
            </a:endParaRPr>
          </a:p>
        </p:txBody>
      </p:sp>
      <p:sp>
        <p:nvSpPr>
          <p:cNvPr id="57" name="Rectangle à coins arrondis 56"/>
          <p:cNvSpPr/>
          <p:nvPr/>
        </p:nvSpPr>
        <p:spPr bwMode="auto">
          <a:xfrm>
            <a:off x="5466622" y="980728"/>
            <a:ext cx="1368152" cy="576064"/>
          </a:xfrm>
          <a:prstGeom prst="roundRect">
            <a:avLst/>
          </a:prstGeom>
          <a:solidFill>
            <a:srgbClr val="C2D1DC"/>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Arial" panose="020B0604020202020204" pitchFamily="34" charset="0"/>
                <a:cs typeface="Arial" panose="020B0604020202020204" pitchFamily="34" charset="0"/>
              </a:rPr>
              <a:t>Bureau </a:t>
            </a:r>
            <a:br>
              <a:rPr lang="fr-FR" sz="1000" b="1" dirty="0" smtClean="0">
                <a:solidFill>
                  <a:srgbClr val="00467A"/>
                </a:solidFill>
                <a:latin typeface="Arial" panose="020B0604020202020204" pitchFamily="34" charset="0"/>
                <a:cs typeface="Arial" panose="020B0604020202020204" pitchFamily="34" charset="0"/>
              </a:rPr>
            </a:br>
            <a:r>
              <a:rPr lang="fr-FR" sz="1000" b="1" dirty="0" smtClean="0">
                <a:solidFill>
                  <a:srgbClr val="00467A"/>
                </a:solidFill>
                <a:latin typeface="Arial" panose="020B0604020202020204" pitchFamily="34" charset="0"/>
                <a:cs typeface="Arial" panose="020B0604020202020204" pitchFamily="34" charset="0"/>
              </a:rPr>
              <a:t>des relations sociales</a:t>
            </a:r>
            <a:endParaRPr lang="fr-FR" sz="1000" b="1" dirty="0">
              <a:solidFill>
                <a:srgbClr val="00467A"/>
              </a:solidFill>
              <a:latin typeface="Arial" panose="020B0604020202020204" pitchFamily="34" charset="0"/>
              <a:cs typeface="Arial" panose="020B0604020202020204" pitchFamily="34" charset="0"/>
            </a:endParaRPr>
          </a:p>
        </p:txBody>
      </p:sp>
      <p:sp>
        <p:nvSpPr>
          <p:cNvPr id="58" name="Rectangle à coins arrondis 57"/>
          <p:cNvSpPr/>
          <p:nvPr/>
        </p:nvSpPr>
        <p:spPr bwMode="auto">
          <a:xfrm>
            <a:off x="876112" y="980728"/>
            <a:ext cx="1368152" cy="576064"/>
          </a:xfrm>
          <a:prstGeom prst="roundRect">
            <a:avLst/>
          </a:prstGeom>
          <a:solidFill>
            <a:srgbClr val="C2D1DC"/>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Arial" panose="020B0604020202020204" pitchFamily="34" charset="0"/>
                <a:cs typeface="Arial" panose="020B0604020202020204" pitchFamily="34" charset="0"/>
              </a:rPr>
              <a:t>Pôle diversité </a:t>
            </a:r>
            <a:br>
              <a:rPr lang="fr-FR" sz="1000" b="1" dirty="0" smtClean="0">
                <a:solidFill>
                  <a:srgbClr val="00467A"/>
                </a:solidFill>
                <a:latin typeface="Arial" panose="020B0604020202020204" pitchFamily="34" charset="0"/>
                <a:cs typeface="Arial" panose="020B0604020202020204" pitchFamily="34" charset="0"/>
              </a:rPr>
            </a:br>
            <a:r>
              <a:rPr lang="fr-FR" sz="1000" b="1" dirty="0" smtClean="0">
                <a:solidFill>
                  <a:srgbClr val="00467A"/>
                </a:solidFill>
                <a:latin typeface="Arial" panose="020B0604020202020204" pitchFamily="34" charset="0"/>
                <a:cs typeface="Arial" panose="020B0604020202020204" pitchFamily="34" charset="0"/>
              </a:rPr>
              <a:t>et handicap</a:t>
            </a:r>
            <a:endParaRPr lang="fr-FR" sz="1000" b="1" dirty="0">
              <a:solidFill>
                <a:srgbClr val="00467A"/>
              </a:solidFill>
              <a:latin typeface="Arial" panose="020B0604020202020204" pitchFamily="34" charset="0"/>
              <a:cs typeface="Arial" panose="020B0604020202020204" pitchFamily="34" charset="0"/>
            </a:endParaRPr>
          </a:p>
        </p:txBody>
      </p:sp>
      <p:sp>
        <p:nvSpPr>
          <p:cNvPr id="59" name="Rectangle à coins arrondis 58"/>
          <p:cNvSpPr/>
          <p:nvPr/>
        </p:nvSpPr>
        <p:spPr bwMode="auto">
          <a:xfrm>
            <a:off x="7020272" y="980728"/>
            <a:ext cx="1368152" cy="576064"/>
          </a:xfrm>
          <a:prstGeom prst="roundRect">
            <a:avLst/>
          </a:prstGeom>
          <a:solidFill>
            <a:srgbClr val="C2D1DC"/>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Arial" panose="020B0604020202020204" pitchFamily="34" charset="0"/>
                <a:cs typeface="Arial" panose="020B0604020202020204" pitchFamily="34" charset="0"/>
              </a:rPr>
              <a:t>Chef de projet optimisation des processus internes</a:t>
            </a:r>
            <a:endParaRPr lang="fr-FR" sz="1000" b="1" dirty="0">
              <a:solidFill>
                <a:srgbClr val="00467A"/>
              </a:solidFill>
              <a:latin typeface="Arial" panose="020B0604020202020204" pitchFamily="34" charset="0"/>
              <a:cs typeface="Arial" panose="020B0604020202020204" pitchFamily="34" charset="0"/>
            </a:endParaRPr>
          </a:p>
        </p:txBody>
      </p:sp>
      <p:sp>
        <p:nvSpPr>
          <p:cNvPr id="60" name="Rectangle à coins arrondis 59"/>
          <p:cNvSpPr/>
          <p:nvPr/>
        </p:nvSpPr>
        <p:spPr bwMode="auto">
          <a:xfrm>
            <a:off x="2244264" y="116632"/>
            <a:ext cx="4752528" cy="720080"/>
          </a:xfrm>
          <a:prstGeom prst="roundRect">
            <a:avLst/>
          </a:prstGeom>
          <a:no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
        <p:nvSpPr>
          <p:cNvPr id="61" name="Rectangle à coins arrondis 60"/>
          <p:cNvSpPr/>
          <p:nvPr/>
        </p:nvSpPr>
        <p:spPr bwMode="auto">
          <a:xfrm>
            <a:off x="827584" y="908720"/>
            <a:ext cx="7596844" cy="720080"/>
          </a:xfrm>
          <a:prstGeom prst="roundRect">
            <a:avLst/>
          </a:prstGeom>
          <a:no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
        <p:nvSpPr>
          <p:cNvPr id="63" name="Rectangle à coins arrondis 62"/>
          <p:cNvSpPr/>
          <p:nvPr/>
        </p:nvSpPr>
        <p:spPr bwMode="auto">
          <a:xfrm>
            <a:off x="827584" y="1700808"/>
            <a:ext cx="1476164" cy="3960440"/>
          </a:xfrm>
          <a:prstGeom prst="roundRect">
            <a:avLst/>
          </a:prstGeom>
          <a:no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
        <p:nvSpPr>
          <p:cNvPr id="64" name="Rectangle à coins arrondis 63"/>
          <p:cNvSpPr/>
          <p:nvPr/>
        </p:nvSpPr>
        <p:spPr bwMode="auto">
          <a:xfrm>
            <a:off x="2352276" y="1700166"/>
            <a:ext cx="1476164" cy="3961082"/>
          </a:xfrm>
          <a:prstGeom prst="roundRect">
            <a:avLst/>
          </a:prstGeom>
          <a:no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
        <p:nvSpPr>
          <p:cNvPr id="65" name="Rectangle à coins arrondis 64"/>
          <p:cNvSpPr/>
          <p:nvPr/>
        </p:nvSpPr>
        <p:spPr bwMode="auto">
          <a:xfrm>
            <a:off x="3882446" y="1719278"/>
            <a:ext cx="1476164" cy="4662050"/>
          </a:xfrm>
          <a:prstGeom prst="roundRect">
            <a:avLst/>
          </a:prstGeom>
          <a:no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
        <p:nvSpPr>
          <p:cNvPr id="66" name="Rectangle à coins arrondis 65"/>
          <p:cNvSpPr/>
          <p:nvPr/>
        </p:nvSpPr>
        <p:spPr bwMode="auto">
          <a:xfrm>
            <a:off x="5412616" y="1719278"/>
            <a:ext cx="1476164" cy="4662050"/>
          </a:xfrm>
          <a:prstGeom prst="roundRect">
            <a:avLst/>
          </a:prstGeom>
          <a:no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
        <p:nvSpPr>
          <p:cNvPr id="67" name="Rectangle à coins arrondis 66"/>
          <p:cNvSpPr/>
          <p:nvPr/>
        </p:nvSpPr>
        <p:spPr bwMode="auto">
          <a:xfrm>
            <a:off x="6948264" y="1700808"/>
            <a:ext cx="1476164" cy="3987209"/>
          </a:xfrm>
          <a:prstGeom prst="roundRect">
            <a:avLst/>
          </a:prstGeom>
          <a:no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
        <p:nvSpPr>
          <p:cNvPr id="62" name="Rectangle à coins arrondis 61"/>
          <p:cNvSpPr/>
          <p:nvPr/>
        </p:nvSpPr>
        <p:spPr bwMode="auto">
          <a:xfrm>
            <a:off x="2411760" y="5013176"/>
            <a:ext cx="1368152" cy="576064"/>
          </a:xfrm>
          <a:prstGeom prst="roundRect">
            <a:avLst/>
          </a:prstGeom>
          <a:solidFill>
            <a:srgbClr val="C2D1DC"/>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Arial" panose="020B0604020202020204" pitchFamily="34" charset="0"/>
                <a:cs typeface="Arial" panose="020B0604020202020204" pitchFamily="34" charset="0"/>
              </a:rPr>
              <a:t>Ecole pratique </a:t>
            </a:r>
            <a:br>
              <a:rPr lang="fr-FR" sz="1000" b="1" dirty="0" smtClean="0">
                <a:solidFill>
                  <a:srgbClr val="00467A"/>
                </a:solidFill>
                <a:latin typeface="Arial" panose="020B0604020202020204" pitchFamily="34" charset="0"/>
                <a:cs typeface="Arial" panose="020B0604020202020204" pitchFamily="34" charset="0"/>
              </a:rPr>
            </a:br>
            <a:r>
              <a:rPr lang="fr-FR" sz="1000" b="1" dirty="0" smtClean="0">
                <a:solidFill>
                  <a:srgbClr val="00467A"/>
                </a:solidFill>
                <a:latin typeface="Arial" panose="020B0604020202020204" pitchFamily="34" charset="0"/>
                <a:cs typeface="Arial" panose="020B0604020202020204" pitchFamily="34" charset="0"/>
              </a:rPr>
              <a:t>des RH</a:t>
            </a:r>
            <a:endParaRPr lang="fr-FR" sz="1000" b="1" dirty="0">
              <a:solidFill>
                <a:srgbClr val="00467A"/>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513116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sz="quarter" idx="17"/>
          </p:nvPr>
        </p:nvSpPr>
        <p:spPr/>
        <p:txBody>
          <a:bodyPr/>
          <a:lstStyle/>
          <a:p>
            <a:r>
              <a:rPr lang="fr-FR" dirty="0" smtClean="0"/>
              <a:t>Focus n°1 : les bureaux de gestion</a:t>
            </a:r>
            <a:endParaRPr lang="fr-FR" dirty="0"/>
          </a:p>
        </p:txBody>
      </p:sp>
      <p:sp>
        <p:nvSpPr>
          <p:cNvPr id="4" name="Rectangle à coins arrondis 3"/>
          <p:cNvSpPr/>
          <p:nvPr/>
        </p:nvSpPr>
        <p:spPr bwMode="auto">
          <a:xfrm>
            <a:off x="430809" y="764704"/>
            <a:ext cx="2950987" cy="1296144"/>
          </a:xfrm>
          <a:prstGeom prst="roundRect">
            <a:avLst/>
          </a:prstGeom>
          <a:solidFill>
            <a:schemeClr val="bg2">
              <a:lumMod val="20000"/>
              <a:lumOff val="80000"/>
            </a:schemeClr>
          </a:solidFill>
          <a:ln w="9525" cap="flat" cmpd="sng" algn="ctr">
            <a:solidFill>
              <a:srgbClr val="D9D9D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R="0" algn="ctr" defTabSz="914400" rtl="0" eaLnBrk="1" fontAlgn="base" latinLnBrk="0" hangingPunct="1">
              <a:lnSpc>
                <a:spcPct val="100000"/>
              </a:lnSpc>
              <a:spcBef>
                <a:spcPct val="0"/>
              </a:spcBef>
              <a:spcAft>
                <a:spcPct val="0"/>
              </a:spcAft>
              <a:buClrTx/>
              <a:buSzTx/>
              <a:tabLst/>
            </a:pPr>
            <a:r>
              <a:rPr lang="fr-FR" sz="1200" b="1" dirty="0" smtClean="0">
                <a:solidFill>
                  <a:srgbClr val="00467A"/>
                </a:solidFill>
              </a:rPr>
              <a:t>Regroupement de tous les bureaux au sein de la même sous-direction pour  une meilleure visibilité, assurer l’harmonisation des pratiques et éviter les  coûts de coordination inutiles</a:t>
            </a:r>
            <a:endParaRPr kumimoji="0" lang="fr-FR" sz="1200" b="1" i="0" u="none" strike="noStrike" cap="none" normalizeH="0" baseline="0" dirty="0" smtClean="0">
              <a:ln>
                <a:noFill/>
              </a:ln>
              <a:solidFill>
                <a:srgbClr val="00467A"/>
              </a:solidFill>
              <a:effectLst/>
            </a:endParaRPr>
          </a:p>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fr-FR" sz="1200" b="1" i="0" u="none" strike="noStrike" cap="none" normalizeH="0" baseline="0" dirty="0" smtClean="0">
              <a:ln>
                <a:noFill/>
              </a:ln>
              <a:solidFill>
                <a:srgbClr val="00467A"/>
              </a:solidFill>
              <a:effectLst/>
            </a:endParaRPr>
          </a:p>
        </p:txBody>
      </p:sp>
      <p:sp>
        <p:nvSpPr>
          <p:cNvPr id="5" name="Rectangle à coins arrondis 4"/>
          <p:cNvSpPr/>
          <p:nvPr/>
        </p:nvSpPr>
        <p:spPr bwMode="auto">
          <a:xfrm>
            <a:off x="430809" y="3429000"/>
            <a:ext cx="2950987" cy="1073618"/>
          </a:xfrm>
          <a:prstGeom prst="roundRect">
            <a:avLst/>
          </a:prstGeom>
          <a:solidFill>
            <a:schemeClr val="bg2">
              <a:lumMod val="20000"/>
              <a:lumOff val="80000"/>
            </a:schemeClr>
          </a:solidFill>
          <a:ln w="9525" cap="flat" cmpd="sng" algn="ctr">
            <a:solidFill>
              <a:srgbClr val="D9D9D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R="0" algn="ctr" defTabSz="914400" rtl="0" eaLnBrk="1" fontAlgn="base" latinLnBrk="0" hangingPunct="1">
              <a:lnSpc>
                <a:spcPct val="100000"/>
              </a:lnSpc>
              <a:spcBef>
                <a:spcPct val="0"/>
              </a:spcBef>
              <a:spcAft>
                <a:spcPct val="0"/>
              </a:spcAft>
              <a:buClrTx/>
              <a:buSzTx/>
              <a:tabLst/>
            </a:pPr>
            <a:r>
              <a:rPr lang="fr-FR" sz="1200" b="1" dirty="0" smtClean="0">
                <a:solidFill>
                  <a:srgbClr val="00467A"/>
                </a:solidFill>
              </a:rPr>
              <a:t>En cohérence avec la démarche métier et l’organisation administrative actuelle. Possibilité d’avoir un interlocuteur privilégié pour chaque direction métier</a:t>
            </a:r>
            <a:endParaRPr kumimoji="0" lang="fr-FR" sz="1200" b="1" i="0" u="none" strike="noStrike" cap="none" normalizeH="0" baseline="0" dirty="0" smtClean="0">
              <a:ln>
                <a:noFill/>
              </a:ln>
              <a:solidFill>
                <a:srgbClr val="00467A"/>
              </a:solidFill>
              <a:effectLst/>
            </a:endParaRPr>
          </a:p>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fr-FR" sz="1200" b="1" i="0" u="none" strike="noStrike" cap="none" normalizeH="0" baseline="0" dirty="0" smtClean="0">
              <a:ln>
                <a:noFill/>
              </a:ln>
              <a:solidFill>
                <a:srgbClr val="00467A"/>
              </a:solidFill>
              <a:effectLst/>
            </a:endParaRPr>
          </a:p>
        </p:txBody>
      </p:sp>
      <p:sp>
        <p:nvSpPr>
          <p:cNvPr id="6" name="Rectangle à coins arrondis 5"/>
          <p:cNvSpPr/>
          <p:nvPr/>
        </p:nvSpPr>
        <p:spPr bwMode="auto">
          <a:xfrm>
            <a:off x="430809" y="2204864"/>
            <a:ext cx="2950987" cy="1080119"/>
          </a:xfrm>
          <a:prstGeom prst="roundRect">
            <a:avLst/>
          </a:prstGeom>
          <a:solidFill>
            <a:schemeClr val="bg2">
              <a:lumMod val="20000"/>
              <a:lumOff val="80000"/>
            </a:schemeClr>
          </a:solidFill>
          <a:ln w="9525" cap="flat" cmpd="sng" algn="ctr">
            <a:solidFill>
              <a:srgbClr val="D9D9D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R="0" algn="ctr" defTabSz="914400" rtl="0" eaLnBrk="1" fontAlgn="base" latinLnBrk="0" hangingPunct="1">
              <a:lnSpc>
                <a:spcPct val="100000"/>
              </a:lnSpc>
              <a:spcBef>
                <a:spcPct val="0"/>
              </a:spcBef>
              <a:spcAft>
                <a:spcPct val="0"/>
              </a:spcAft>
              <a:buClrTx/>
              <a:buSzTx/>
              <a:tabLst/>
            </a:pPr>
            <a:r>
              <a:rPr lang="fr-FR" sz="1200" b="1" dirty="0" smtClean="0">
                <a:solidFill>
                  <a:srgbClr val="00467A"/>
                </a:solidFill>
              </a:rPr>
              <a:t>Organisation des 3 bureaux de gestion en filières  métiers permettant une meilleure organisation des parcours ascendants de C en A</a:t>
            </a:r>
            <a:endParaRPr kumimoji="0" lang="fr-FR" sz="1200" b="1" i="0" u="none" strike="noStrike" cap="none" normalizeH="0" baseline="0" dirty="0" smtClean="0">
              <a:ln>
                <a:noFill/>
              </a:ln>
              <a:solidFill>
                <a:srgbClr val="00467A"/>
              </a:solidFill>
              <a:effectLst/>
            </a:endParaRPr>
          </a:p>
        </p:txBody>
      </p:sp>
      <p:sp>
        <p:nvSpPr>
          <p:cNvPr id="7" name="Rectangle à coins arrondis 6"/>
          <p:cNvSpPr/>
          <p:nvPr/>
        </p:nvSpPr>
        <p:spPr bwMode="auto">
          <a:xfrm>
            <a:off x="430809" y="4653136"/>
            <a:ext cx="2950987" cy="1080120"/>
          </a:xfrm>
          <a:prstGeom prst="roundRect">
            <a:avLst/>
          </a:prstGeom>
          <a:solidFill>
            <a:schemeClr val="bg2">
              <a:lumMod val="20000"/>
              <a:lumOff val="80000"/>
            </a:schemeClr>
          </a:solidFill>
          <a:ln w="9525" cap="flat" cmpd="sng" algn="ctr">
            <a:solidFill>
              <a:srgbClr val="D9D9D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R="0" algn="ctr" defTabSz="914400" rtl="0" eaLnBrk="1" fontAlgn="base" latinLnBrk="0" hangingPunct="1">
              <a:lnSpc>
                <a:spcPct val="100000"/>
              </a:lnSpc>
              <a:spcBef>
                <a:spcPct val="0"/>
              </a:spcBef>
              <a:spcAft>
                <a:spcPct val="0"/>
              </a:spcAft>
              <a:buClrTx/>
              <a:buSzTx/>
              <a:tabLst/>
            </a:pPr>
            <a:r>
              <a:rPr lang="fr-FR" sz="1200" b="1" dirty="0" smtClean="0">
                <a:solidFill>
                  <a:srgbClr val="00467A"/>
                </a:solidFill>
              </a:rPr>
              <a:t>Intégration de la discipline dans les bureaux de gestion afin d’assurer une meilleure coordination avec la gestion et une plus grande robustesse de l’organisation</a:t>
            </a:r>
            <a:endParaRPr kumimoji="0" lang="fr-FR" sz="1200" b="1" i="0" u="none" strike="noStrike" cap="none" normalizeH="0" baseline="0" dirty="0" smtClean="0">
              <a:ln>
                <a:noFill/>
              </a:ln>
              <a:solidFill>
                <a:srgbClr val="00467A"/>
              </a:solidFill>
              <a:effectLst/>
            </a:endParaRPr>
          </a:p>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fr-FR" sz="1200" b="1" i="0" u="none" strike="noStrike" cap="none" normalizeH="0" baseline="0" dirty="0" smtClean="0">
              <a:ln>
                <a:noFill/>
              </a:ln>
              <a:solidFill>
                <a:srgbClr val="00467A"/>
              </a:solidFill>
              <a:effectLst/>
            </a:endParaRPr>
          </a:p>
        </p:txBody>
      </p:sp>
      <p:sp>
        <p:nvSpPr>
          <p:cNvPr id="9" name="Rectangle à coins arrondis 8"/>
          <p:cNvSpPr/>
          <p:nvPr/>
        </p:nvSpPr>
        <p:spPr bwMode="auto">
          <a:xfrm>
            <a:off x="430806" y="5877272"/>
            <a:ext cx="2950987" cy="540060"/>
          </a:xfrm>
          <a:prstGeom prst="roundRect">
            <a:avLst/>
          </a:prstGeom>
          <a:solidFill>
            <a:schemeClr val="bg2">
              <a:lumMod val="20000"/>
              <a:lumOff val="80000"/>
            </a:schemeClr>
          </a:solidFill>
          <a:ln w="9525" cap="flat" cmpd="sng" algn="ctr">
            <a:solidFill>
              <a:srgbClr val="D9D9D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R="0" algn="ctr" defTabSz="914400" rtl="0" eaLnBrk="1" fontAlgn="base" latinLnBrk="0" hangingPunct="1">
              <a:lnSpc>
                <a:spcPct val="100000"/>
              </a:lnSpc>
              <a:spcBef>
                <a:spcPct val="0"/>
              </a:spcBef>
              <a:spcAft>
                <a:spcPct val="0"/>
              </a:spcAft>
              <a:buClrTx/>
              <a:buSzTx/>
              <a:tabLst/>
            </a:pPr>
            <a:r>
              <a:rPr lang="fr-FR" sz="1200" b="1" dirty="0" smtClean="0">
                <a:solidFill>
                  <a:srgbClr val="00467A"/>
                </a:solidFill>
              </a:rPr>
              <a:t>Maintien d’une structure séparée pour l’encadrement dirigeant</a:t>
            </a:r>
            <a:endParaRPr kumimoji="0" lang="fr-FR" sz="1200" b="1" i="0" u="none" strike="noStrike" cap="none" normalizeH="0" baseline="0" dirty="0" smtClean="0">
              <a:ln>
                <a:noFill/>
              </a:ln>
              <a:solidFill>
                <a:srgbClr val="00467A"/>
              </a:solidFill>
              <a:effectLst/>
            </a:endParaRPr>
          </a:p>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fr-FR" sz="1200" b="1" i="0" u="none" strike="noStrike" cap="none" normalizeH="0" baseline="0" dirty="0" smtClean="0">
              <a:ln>
                <a:noFill/>
              </a:ln>
              <a:solidFill>
                <a:srgbClr val="00467A"/>
              </a:solidFill>
              <a:effectLst/>
            </a:endParaRPr>
          </a:p>
        </p:txBody>
      </p:sp>
      <p:sp>
        <p:nvSpPr>
          <p:cNvPr id="10" name="Rectangle à coins arrondis 9"/>
          <p:cNvSpPr/>
          <p:nvPr/>
        </p:nvSpPr>
        <p:spPr bwMode="auto">
          <a:xfrm>
            <a:off x="3810179" y="1868826"/>
            <a:ext cx="1368152" cy="624070"/>
          </a:xfrm>
          <a:prstGeom prst="roundRect">
            <a:avLst/>
          </a:prstGeom>
          <a:noFill/>
          <a:ln w="9525" cap="flat" cmpd="sng" algn="ctr">
            <a:solidFill>
              <a:srgbClr val="D9D9D9"/>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Calibri" panose="020F0502020204030204" pitchFamily="34" charset="0"/>
                <a:cs typeface="Calibri" panose="020F0502020204030204" pitchFamily="34" charset="0"/>
              </a:rPr>
              <a:t>Mission encadrement dirigeant</a:t>
            </a:r>
            <a:endParaRPr lang="fr-FR" sz="1000" b="1" dirty="0">
              <a:solidFill>
                <a:srgbClr val="00467A"/>
              </a:solidFill>
              <a:latin typeface="Calibri" panose="020F0502020204030204" pitchFamily="34" charset="0"/>
              <a:cs typeface="Calibri" panose="020F0502020204030204" pitchFamily="34" charset="0"/>
            </a:endParaRPr>
          </a:p>
        </p:txBody>
      </p:sp>
      <p:sp>
        <p:nvSpPr>
          <p:cNvPr id="11" name="Rectangle à coins arrondis 10"/>
          <p:cNvSpPr/>
          <p:nvPr/>
        </p:nvSpPr>
        <p:spPr bwMode="auto">
          <a:xfrm>
            <a:off x="3810179" y="2556671"/>
            <a:ext cx="1368152" cy="624070"/>
          </a:xfrm>
          <a:prstGeom prst="roundRect">
            <a:avLst/>
          </a:prstGeom>
          <a:noFill/>
          <a:ln w="9525" cap="flat" cmpd="sng" algn="ctr">
            <a:solidFill>
              <a:srgbClr val="D9D9D9"/>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Calibri" panose="020F0502020204030204" pitchFamily="34" charset="0"/>
                <a:cs typeface="Calibri" panose="020F0502020204030204" pitchFamily="34" charset="0"/>
              </a:rPr>
              <a:t>Bureau des carrières techniques</a:t>
            </a:r>
            <a:endParaRPr lang="fr-FR" sz="1000" b="1" dirty="0">
              <a:solidFill>
                <a:srgbClr val="00467A"/>
              </a:solidFill>
              <a:latin typeface="Calibri" panose="020F0502020204030204" pitchFamily="34" charset="0"/>
              <a:cs typeface="Calibri" panose="020F0502020204030204" pitchFamily="34" charset="0"/>
            </a:endParaRPr>
          </a:p>
        </p:txBody>
      </p:sp>
      <p:sp>
        <p:nvSpPr>
          <p:cNvPr id="12" name="Rectangle à coins arrondis 11"/>
          <p:cNvSpPr/>
          <p:nvPr/>
        </p:nvSpPr>
        <p:spPr bwMode="auto">
          <a:xfrm>
            <a:off x="3823708" y="4653136"/>
            <a:ext cx="1368152" cy="624070"/>
          </a:xfrm>
          <a:prstGeom prst="roundRect">
            <a:avLst/>
          </a:prstGeom>
          <a:noFill/>
          <a:ln w="9525" cap="flat" cmpd="sng" algn="ctr">
            <a:solidFill>
              <a:srgbClr val="D9D9D9"/>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Calibri" panose="020F0502020204030204" pitchFamily="34" charset="0"/>
                <a:cs typeface="Calibri" panose="020F0502020204030204" pitchFamily="34" charset="0"/>
              </a:rPr>
              <a:t>Déléguée à la </a:t>
            </a:r>
            <a:br>
              <a:rPr lang="fr-FR" sz="1000" b="1" dirty="0" smtClean="0">
                <a:solidFill>
                  <a:srgbClr val="00467A"/>
                </a:solidFill>
                <a:latin typeface="Calibri" panose="020F0502020204030204" pitchFamily="34" charset="0"/>
                <a:cs typeface="Calibri" panose="020F0502020204030204" pitchFamily="34" charset="0"/>
              </a:rPr>
            </a:br>
            <a:r>
              <a:rPr lang="fr-FR" sz="1000" b="1" dirty="0" smtClean="0">
                <a:solidFill>
                  <a:srgbClr val="00467A"/>
                </a:solidFill>
                <a:latin typeface="Calibri" panose="020F0502020204030204" pitchFamily="34" charset="0"/>
                <a:cs typeface="Calibri" panose="020F0502020204030204" pitchFamily="34" charset="0"/>
              </a:rPr>
              <a:t>politique disciplinaire</a:t>
            </a:r>
            <a:endParaRPr lang="fr-FR" sz="1000" b="1" dirty="0">
              <a:solidFill>
                <a:srgbClr val="00467A"/>
              </a:solidFill>
              <a:latin typeface="Calibri" panose="020F0502020204030204" pitchFamily="34" charset="0"/>
              <a:cs typeface="Calibri" panose="020F0502020204030204" pitchFamily="34" charset="0"/>
            </a:endParaRPr>
          </a:p>
        </p:txBody>
      </p:sp>
      <p:sp>
        <p:nvSpPr>
          <p:cNvPr id="13" name="Rectangle à coins arrondis 12"/>
          <p:cNvSpPr/>
          <p:nvPr/>
        </p:nvSpPr>
        <p:spPr bwMode="auto">
          <a:xfrm>
            <a:off x="3810179" y="3236978"/>
            <a:ext cx="1368152" cy="624070"/>
          </a:xfrm>
          <a:prstGeom prst="roundRect">
            <a:avLst/>
          </a:prstGeom>
          <a:noFill/>
          <a:ln w="9525" cap="flat" cmpd="sng" algn="ctr">
            <a:solidFill>
              <a:srgbClr val="D9D9D9"/>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a:solidFill>
                  <a:srgbClr val="00467A"/>
                </a:solidFill>
                <a:latin typeface="Calibri" panose="020F0502020204030204" pitchFamily="34" charset="0"/>
                <a:cs typeface="Calibri" panose="020F0502020204030204" pitchFamily="34" charset="0"/>
              </a:rPr>
              <a:t>Bureau des carrières </a:t>
            </a:r>
            <a:r>
              <a:rPr lang="fr-FR" sz="1000" b="1" dirty="0" smtClean="0">
                <a:solidFill>
                  <a:srgbClr val="00467A"/>
                </a:solidFill>
                <a:latin typeface="Calibri" panose="020F0502020204030204" pitchFamily="34" charset="0"/>
                <a:cs typeface="Calibri" panose="020F0502020204030204" pitchFamily="34" charset="0"/>
              </a:rPr>
              <a:t>administratives</a:t>
            </a:r>
            <a:endParaRPr lang="fr-FR" sz="1000" b="1" dirty="0">
              <a:solidFill>
                <a:srgbClr val="00467A"/>
              </a:solidFill>
              <a:latin typeface="Calibri" panose="020F0502020204030204" pitchFamily="34" charset="0"/>
              <a:cs typeface="Calibri" panose="020F0502020204030204" pitchFamily="34" charset="0"/>
            </a:endParaRPr>
          </a:p>
        </p:txBody>
      </p:sp>
      <p:sp>
        <p:nvSpPr>
          <p:cNvPr id="14" name="Rectangle à coins arrondis 13"/>
          <p:cNvSpPr/>
          <p:nvPr/>
        </p:nvSpPr>
        <p:spPr bwMode="auto">
          <a:xfrm>
            <a:off x="3810179" y="3933056"/>
            <a:ext cx="1368152" cy="624070"/>
          </a:xfrm>
          <a:prstGeom prst="roundRect">
            <a:avLst/>
          </a:prstGeom>
          <a:noFill/>
          <a:ln w="9525" cap="flat" cmpd="sng" algn="ctr">
            <a:solidFill>
              <a:srgbClr val="D9D9D9"/>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a:solidFill>
                  <a:srgbClr val="00467A"/>
                </a:solidFill>
                <a:latin typeface="Calibri" panose="020F0502020204030204" pitchFamily="34" charset="0"/>
                <a:cs typeface="Calibri" panose="020F0502020204030204" pitchFamily="34" charset="0"/>
              </a:rPr>
              <a:t>Bureau des carrières </a:t>
            </a:r>
            <a:r>
              <a:rPr lang="fr-FR" sz="1000" b="1" dirty="0" smtClean="0">
                <a:solidFill>
                  <a:srgbClr val="00467A"/>
                </a:solidFill>
                <a:latin typeface="Calibri" panose="020F0502020204030204" pitchFamily="34" charset="0"/>
                <a:cs typeface="Calibri" panose="020F0502020204030204" pitchFamily="34" charset="0"/>
              </a:rPr>
              <a:t>spécialisées</a:t>
            </a:r>
            <a:endParaRPr lang="fr-FR" sz="1000" b="1" dirty="0">
              <a:solidFill>
                <a:srgbClr val="00467A"/>
              </a:solidFill>
              <a:latin typeface="Calibri" panose="020F0502020204030204" pitchFamily="34" charset="0"/>
              <a:cs typeface="Calibri" panose="020F0502020204030204" pitchFamily="34" charset="0"/>
            </a:endParaRPr>
          </a:p>
        </p:txBody>
      </p:sp>
      <p:sp>
        <p:nvSpPr>
          <p:cNvPr id="15" name="Flèche droite 14"/>
          <p:cNvSpPr/>
          <p:nvPr/>
        </p:nvSpPr>
        <p:spPr bwMode="auto">
          <a:xfrm>
            <a:off x="5148064" y="1964837"/>
            <a:ext cx="531780" cy="360040"/>
          </a:xfrm>
          <a:prstGeom prst="rightArrow">
            <a:avLst/>
          </a:prstGeom>
          <a:solidFill>
            <a:srgbClr val="00467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
        <p:nvSpPr>
          <p:cNvPr id="16" name="Flèche droite 15"/>
          <p:cNvSpPr/>
          <p:nvPr/>
        </p:nvSpPr>
        <p:spPr bwMode="auto">
          <a:xfrm>
            <a:off x="5148064" y="2688686"/>
            <a:ext cx="531780" cy="360040"/>
          </a:xfrm>
          <a:prstGeom prst="rightArrow">
            <a:avLst/>
          </a:prstGeom>
          <a:solidFill>
            <a:srgbClr val="00467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
        <p:nvSpPr>
          <p:cNvPr id="17" name="Flèche droite 16"/>
          <p:cNvSpPr/>
          <p:nvPr/>
        </p:nvSpPr>
        <p:spPr bwMode="auto">
          <a:xfrm>
            <a:off x="5148064" y="3368993"/>
            <a:ext cx="531780" cy="360040"/>
          </a:xfrm>
          <a:prstGeom prst="rightArrow">
            <a:avLst/>
          </a:prstGeom>
          <a:solidFill>
            <a:srgbClr val="00467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
        <p:nvSpPr>
          <p:cNvPr id="18" name="Flèche droite 17"/>
          <p:cNvSpPr/>
          <p:nvPr/>
        </p:nvSpPr>
        <p:spPr bwMode="auto">
          <a:xfrm>
            <a:off x="5148064" y="4065071"/>
            <a:ext cx="531780" cy="360040"/>
          </a:xfrm>
          <a:prstGeom prst="rightArrow">
            <a:avLst/>
          </a:prstGeom>
          <a:solidFill>
            <a:srgbClr val="00467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
        <p:nvSpPr>
          <p:cNvPr id="19" name="Flèche droite 18"/>
          <p:cNvSpPr/>
          <p:nvPr/>
        </p:nvSpPr>
        <p:spPr bwMode="auto">
          <a:xfrm>
            <a:off x="5148064" y="4756850"/>
            <a:ext cx="531780" cy="360040"/>
          </a:xfrm>
          <a:prstGeom prst="rightArrow">
            <a:avLst/>
          </a:prstGeom>
          <a:solidFill>
            <a:srgbClr val="00467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
        <p:nvSpPr>
          <p:cNvPr id="20" name="Rectangle à coins arrondis 19"/>
          <p:cNvSpPr/>
          <p:nvPr/>
        </p:nvSpPr>
        <p:spPr bwMode="auto">
          <a:xfrm>
            <a:off x="5652120" y="1868826"/>
            <a:ext cx="3312368" cy="624070"/>
          </a:xfrm>
          <a:prstGeom prst="roundRect">
            <a:avLst/>
          </a:prstGeom>
          <a:noFill/>
          <a:ln w="9525" cap="flat" cmpd="sng" algn="ctr">
            <a:solidFill>
              <a:srgbClr val="D9D9D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71450" marR="0" indent="-171450"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fr-FR" sz="1200" b="1" i="0" u="none" strike="noStrike" cap="none" normalizeH="0" baseline="0" dirty="0" smtClean="0">
                <a:ln>
                  <a:noFill/>
                </a:ln>
                <a:solidFill>
                  <a:srgbClr val="00467A"/>
                </a:solidFill>
                <a:effectLst/>
              </a:rPr>
              <a:t>Gestion</a:t>
            </a:r>
            <a:r>
              <a:rPr kumimoji="0" lang="fr-FR" sz="1200" b="1" i="0" u="none" strike="noStrike" cap="none" normalizeH="0" dirty="0" smtClean="0">
                <a:ln>
                  <a:noFill/>
                </a:ln>
                <a:solidFill>
                  <a:srgbClr val="00467A"/>
                </a:solidFill>
                <a:effectLst/>
              </a:rPr>
              <a:t> d’un vivier commun composé des IST, administrateurs, architectes, emplois fonctionnels</a:t>
            </a:r>
            <a:endParaRPr kumimoji="0" lang="fr-FR" sz="1200" b="1" i="0" u="none" strike="noStrike" cap="none" normalizeH="0" baseline="0" dirty="0" smtClean="0">
              <a:ln>
                <a:noFill/>
              </a:ln>
              <a:solidFill>
                <a:srgbClr val="00467A"/>
              </a:solidFill>
              <a:effectLst/>
            </a:endParaRPr>
          </a:p>
        </p:txBody>
      </p:sp>
      <p:sp>
        <p:nvSpPr>
          <p:cNvPr id="21" name="Rectangle à coins arrondis 20"/>
          <p:cNvSpPr/>
          <p:nvPr/>
        </p:nvSpPr>
        <p:spPr bwMode="auto">
          <a:xfrm>
            <a:off x="5652120" y="2556671"/>
            <a:ext cx="3312368" cy="624070"/>
          </a:xfrm>
          <a:prstGeom prst="roundRect">
            <a:avLst/>
          </a:prstGeom>
          <a:noFill/>
          <a:ln w="9525" cap="flat" cmpd="sng" algn="ctr">
            <a:solidFill>
              <a:srgbClr val="D9D9D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71450" marR="0" indent="-171450"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fr-FR" sz="1200" b="1" i="0" u="none" strike="noStrike" cap="none" normalizeH="0" baseline="0" dirty="0" smtClean="0">
                <a:ln>
                  <a:noFill/>
                </a:ln>
                <a:solidFill>
                  <a:srgbClr val="00467A"/>
                </a:solidFill>
                <a:effectLst/>
              </a:rPr>
              <a:t>Gestion de</a:t>
            </a:r>
            <a:r>
              <a:rPr kumimoji="0" lang="fr-FR" sz="1200" b="1" i="0" u="none" strike="noStrike" cap="none" normalizeH="0" dirty="0" smtClean="0">
                <a:ln>
                  <a:noFill/>
                </a:ln>
                <a:solidFill>
                  <a:srgbClr val="00467A"/>
                </a:solidFill>
                <a:effectLst/>
              </a:rPr>
              <a:t> </a:t>
            </a:r>
            <a:r>
              <a:rPr kumimoji="0" lang="fr-FR" sz="1200" b="1" i="0" u="none" strike="noStrike" cap="none" normalizeH="0" baseline="0" dirty="0" smtClean="0">
                <a:ln>
                  <a:noFill/>
                </a:ln>
                <a:solidFill>
                  <a:srgbClr val="00467A"/>
                </a:solidFill>
                <a:effectLst/>
              </a:rPr>
              <a:t>la filière technique (de C en A) et de la filière sécurité</a:t>
            </a:r>
          </a:p>
        </p:txBody>
      </p:sp>
      <p:sp>
        <p:nvSpPr>
          <p:cNvPr id="22" name="Rectangle à coins arrondis 21"/>
          <p:cNvSpPr/>
          <p:nvPr/>
        </p:nvSpPr>
        <p:spPr bwMode="auto">
          <a:xfrm>
            <a:off x="5652120" y="3236978"/>
            <a:ext cx="3312368" cy="624070"/>
          </a:xfrm>
          <a:prstGeom prst="roundRect">
            <a:avLst/>
          </a:prstGeom>
          <a:noFill/>
          <a:ln w="9525" cap="flat" cmpd="sng" algn="ctr">
            <a:solidFill>
              <a:srgbClr val="D9D9D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71450" marR="0" indent="-171450"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fr-FR" sz="1200" b="1" i="0" u="none" strike="noStrike" cap="none" normalizeH="0" baseline="0" dirty="0" smtClean="0">
                <a:ln>
                  <a:noFill/>
                </a:ln>
                <a:solidFill>
                  <a:srgbClr val="00467A"/>
                </a:solidFill>
                <a:effectLst/>
              </a:rPr>
              <a:t>Gestion de</a:t>
            </a:r>
            <a:r>
              <a:rPr kumimoji="0" lang="fr-FR" sz="1200" b="1" i="0" u="none" strike="noStrike" cap="none" normalizeH="0" dirty="0" smtClean="0">
                <a:ln>
                  <a:noFill/>
                </a:ln>
                <a:solidFill>
                  <a:srgbClr val="00467A"/>
                </a:solidFill>
                <a:effectLst/>
              </a:rPr>
              <a:t> </a:t>
            </a:r>
            <a:r>
              <a:rPr kumimoji="0" lang="fr-FR" sz="1200" b="1" i="0" u="none" strike="noStrike" cap="none" normalizeH="0" baseline="0" dirty="0" smtClean="0">
                <a:ln>
                  <a:noFill/>
                </a:ln>
                <a:solidFill>
                  <a:srgbClr val="00467A"/>
                </a:solidFill>
                <a:effectLst/>
              </a:rPr>
              <a:t>la filière administrative (adjoints, SA, attachés)</a:t>
            </a:r>
            <a:r>
              <a:rPr kumimoji="0" lang="fr-FR" sz="1200" b="1" i="0" u="none" strike="noStrike" cap="none" normalizeH="0" dirty="0" smtClean="0">
                <a:ln>
                  <a:noFill/>
                </a:ln>
                <a:solidFill>
                  <a:srgbClr val="00467A"/>
                </a:solidFill>
                <a:effectLst/>
              </a:rPr>
              <a:t> ainsi que des non-titulaires et des contrats aidés</a:t>
            </a:r>
            <a:endParaRPr kumimoji="0" lang="fr-FR" sz="1200" b="1" i="0" u="none" strike="noStrike" cap="none" normalizeH="0" baseline="0" dirty="0" smtClean="0">
              <a:ln>
                <a:noFill/>
              </a:ln>
              <a:solidFill>
                <a:srgbClr val="00467A"/>
              </a:solidFill>
              <a:effectLst/>
            </a:endParaRPr>
          </a:p>
        </p:txBody>
      </p:sp>
      <p:sp>
        <p:nvSpPr>
          <p:cNvPr id="23" name="Rectangle à coins arrondis 22"/>
          <p:cNvSpPr/>
          <p:nvPr/>
        </p:nvSpPr>
        <p:spPr bwMode="auto">
          <a:xfrm>
            <a:off x="5652120" y="3954715"/>
            <a:ext cx="3312368" cy="624070"/>
          </a:xfrm>
          <a:prstGeom prst="roundRect">
            <a:avLst/>
          </a:prstGeom>
          <a:noFill/>
          <a:ln w="9525" cap="flat" cmpd="sng" algn="ctr">
            <a:solidFill>
              <a:srgbClr val="D9D9D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71450" marR="0" indent="-171450"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fr-FR" sz="1200" b="1" i="0" u="none" strike="noStrike" cap="none" normalizeH="0" baseline="0" dirty="0" smtClean="0">
                <a:ln>
                  <a:noFill/>
                </a:ln>
                <a:solidFill>
                  <a:srgbClr val="00467A"/>
                </a:solidFill>
                <a:effectLst/>
              </a:rPr>
              <a:t>Gestion de</a:t>
            </a:r>
            <a:r>
              <a:rPr kumimoji="0" lang="fr-FR" sz="1200" b="1" i="0" u="none" strike="noStrike" cap="none" normalizeH="0" dirty="0" smtClean="0">
                <a:ln>
                  <a:noFill/>
                </a:ln>
                <a:solidFill>
                  <a:srgbClr val="00467A"/>
                </a:solidFill>
                <a:effectLst/>
              </a:rPr>
              <a:t>s filières spécialisées : animation, sport, culture, petite enfance, santé et sociale</a:t>
            </a:r>
            <a:endParaRPr kumimoji="0" lang="fr-FR" sz="1200" b="1" i="0" u="none" strike="noStrike" cap="none" normalizeH="0" baseline="0" dirty="0" smtClean="0">
              <a:ln>
                <a:noFill/>
              </a:ln>
              <a:solidFill>
                <a:srgbClr val="00467A"/>
              </a:solidFill>
              <a:effectLst/>
            </a:endParaRPr>
          </a:p>
        </p:txBody>
      </p:sp>
      <p:sp>
        <p:nvSpPr>
          <p:cNvPr id="24" name="Rectangle à coins arrondis 23"/>
          <p:cNvSpPr/>
          <p:nvPr/>
        </p:nvSpPr>
        <p:spPr bwMode="auto">
          <a:xfrm>
            <a:off x="5652120" y="4653136"/>
            <a:ext cx="3312368" cy="624070"/>
          </a:xfrm>
          <a:prstGeom prst="roundRect">
            <a:avLst/>
          </a:prstGeom>
          <a:noFill/>
          <a:ln w="9525" cap="flat" cmpd="sng" algn="ctr">
            <a:solidFill>
              <a:srgbClr val="D9D9D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71450" marR="0" indent="-171450"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fr-FR" sz="1200" b="1" i="0" u="none" strike="noStrike" cap="none" normalizeH="0" baseline="0" dirty="0" smtClean="0">
                <a:ln>
                  <a:noFill/>
                </a:ln>
                <a:solidFill>
                  <a:srgbClr val="00467A"/>
                </a:solidFill>
                <a:effectLst/>
              </a:rPr>
              <a:t>Expert en charge de la définition de la politique disciplinaire, de la programmation.</a:t>
            </a:r>
          </a:p>
        </p:txBody>
      </p:sp>
    </p:spTree>
    <p:extLst>
      <p:ext uri="{BB962C8B-B14F-4D97-AF65-F5344CB8AC3E}">
        <p14:creationId xmlns:p14="http://schemas.microsoft.com/office/powerpoint/2010/main" val="41343561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sz="quarter" idx="17"/>
          </p:nvPr>
        </p:nvSpPr>
        <p:spPr/>
        <p:txBody>
          <a:bodyPr/>
          <a:lstStyle/>
          <a:p>
            <a:r>
              <a:rPr lang="fr-FR" dirty="0" smtClean="0"/>
              <a:t>Focus n°2 : le service des politiques de prévention</a:t>
            </a:r>
            <a:endParaRPr lang="fr-FR" dirty="0"/>
          </a:p>
        </p:txBody>
      </p:sp>
      <p:sp>
        <p:nvSpPr>
          <p:cNvPr id="6" name="Rectangle à coins arrondis 5"/>
          <p:cNvSpPr/>
          <p:nvPr/>
        </p:nvSpPr>
        <p:spPr bwMode="auto">
          <a:xfrm>
            <a:off x="3861671" y="3470430"/>
            <a:ext cx="1368152" cy="624070"/>
          </a:xfrm>
          <a:prstGeom prst="roundRect">
            <a:avLst/>
          </a:prstGeom>
          <a:noFill/>
          <a:ln w="9525" cap="flat" cmpd="sng" algn="ctr">
            <a:solidFill>
              <a:srgbClr val="D9D9D9"/>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Calibri" panose="020F0502020204030204" pitchFamily="34" charset="0"/>
                <a:cs typeface="Calibri" panose="020F0502020204030204" pitchFamily="34" charset="0"/>
              </a:rPr>
              <a:t>BPRP</a:t>
            </a:r>
            <a:endParaRPr lang="fr-FR" sz="1000" b="1" dirty="0">
              <a:solidFill>
                <a:srgbClr val="00467A"/>
              </a:solidFill>
              <a:latin typeface="Calibri" panose="020F0502020204030204" pitchFamily="34" charset="0"/>
              <a:cs typeface="Calibri" panose="020F0502020204030204" pitchFamily="34" charset="0"/>
            </a:endParaRPr>
          </a:p>
        </p:txBody>
      </p:sp>
      <p:sp>
        <p:nvSpPr>
          <p:cNvPr id="7" name="Rectangle à coins arrondis 6"/>
          <p:cNvSpPr/>
          <p:nvPr/>
        </p:nvSpPr>
        <p:spPr bwMode="auto">
          <a:xfrm>
            <a:off x="3861671" y="2780162"/>
            <a:ext cx="1368152" cy="624070"/>
          </a:xfrm>
          <a:prstGeom prst="roundRect">
            <a:avLst/>
          </a:prstGeom>
          <a:noFill/>
          <a:ln w="9525" cap="flat" cmpd="sng" algn="ctr">
            <a:solidFill>
              <a:srgbClr val="D9D9D9"/>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Calibri" panose="020F0502020204030204" pitchFamily="34" charset="0"/>
                <a:cs typeface="Calibri" panose="020F0502020204030204" pitchFamily="34" charset="0"/>
              </a:rPr>
              <a:t>Mission de pilotage </a:t>
            </a:r>
            <a:br>
              <a:rPr lang="fr-FR" sz="1000" b="1" dirty="0" smtClean="0">
                <a:solidFill>
                  <a:srgbClr val="00467A"/>
                </a:solidFill>
                <a:latin typeface="Calibri" panose="020F0502020204030204" pitchFamily="34" charset="0"/>
                <a:cs typeface="Calibri" panose="020F0502020204030204" pitchFamily="34" charset="0"/>
              </a:rPr>
            </a:br>
            <a:r>
              <a:rPr lang="fr-FR" sz="1000" b="1" dirty="0" smtClean="0">
                <a:solidFill>
                  <a:srgbClr val="00467A"/>
                </a:solidFill>
                <a:latin typeface="Calibri" panose="020F0502020204030204" pitchFamily="34" charset="0"/>
                <a:cs typeface="Calibri" panose="020F0502020204030204" pitchFamily="34" charset="0"/>
              </a:rPr>
              <a:t>de la prévention</a:t>
            </a:r>
            <a:endParaRPr lang="fr-FR" sz="1000" b="1" dirty="0">
              <a:solidFill>
                <a:srgbClr val="00467A"/>
              </a:solidFill>
              <a:latin typeface="Calibri" panose="020F0502020204030204" pitchFamily="34" charset="0"/>
              <a:cs typeface="Calibri" panose="020F0502020204030204" pitchFamily="34" charset="0"/>
            </a:endParaRPr>
          </a:p>
        </p:txBody>
      </p:sp>
      <p:sp>
        <p:nvSpPr>
          <p:cNvPr id="8" name="Flèche droite 7"/>
          <p:cNvSpPr/>
          <p:nvPr/>
        </p:nvSpPr>
        <p:spPr bwMode="auto">
          <a:xfrm>
            <a:off x="5076056" y="3645024"/>
            <a:ext cx="531780" cy="360040"/>
          </a:xfrm>
          <a:prstGeom prst="rightArrow">
            <a:avLst/>
          </a:prstGeom>
          <a:solidFill>
            <a:srgbClr val="00467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
        <p:nvSpPr>
          <p:cNvPr id="9" name="Flèche droite 8"/>
          <p:cNvSpPr/>
          <p:nvPr/>
        </p:nvSpPr>
        <p:spPr bwMode="auto">
          <a:xfrm>
            <a:off x="5076056" y="2996952"/>
            <a:ext cx="531780" cy="360040"/>
          </a:xfrm>
          <a:prstGeom prst="rightArrow">
            <a:avLst/>
          </a:prstGeom>
          <a:solidFill>
            <a:srgbClr val="00467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
        <p:nvSpPr>
          <p:cNvPr id="10" name="Rectangle à coins arrondis 9"/>
          <p:cNvSpPr/>
          <p:nvPr/>
        </p:nvSpPr>
        <p:spPr bwMode="auto">
          <a:xfrm>
            <a:off x="5580112" y="2636912"/>
            <a:ext cx="3456384" cy="720846"/>
          </a:xfrm>
          <a:prstGeom prst="roundRect">
            <a:avLst/>
          </a:prstGeom>
          <a:noFill/>
          <a:ln w="9525" cap="flat" cmpd="sng" algn="ctr">
            <a:solidFill>
              <a:srgbClr val="D9D9D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fr-FR" sz="1200" b="1" i="0" u="none" strike="noStrike" cap="none" normalizeH="0" baseline="0" dirty="0" smtClean="0">
                <a:ln>
                  <a:noFill/>
                </a:ln>
                <a:solidFill>
                  <a:srgbClr val="00467A"/>
                </a:solidFill>
                <a:effectLst/>
              </a:rPr>
              <a:t>En charge de l’animation du réseau des BPRP &amp; de la mise en œuvre des recommandations de la MISST</a:t>
            </a:r>
          </a:p>
        </p:txBody>
      </p:sp>
      <p:sp>
        <p:nvSpPr>
          <p:cNvPr id="11" name="Rectangle à coins arrondis 10"/>
          <p:cNvSpPr/>
          <p:nvPr/>
        </p:nvSpPr>
        <p:spPr bwMode="auto">
          <a:xfrm>
            <a:off x="5572969" y="3573016"/>
            <a:ext cx="3456384" cy="521484"/>
          </a:xfrm>
          <a:prstGeom prst="roundRect">
            <a:avLst/>
          </a:prstGeom>
          <a:noFill/>
          <a:ln w="9525" cap="flat" cmpd="sng" algn="ctr">
            <a:solidFill>
              <a:srgbClr val="D9D9D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fr-FR" sz="1200" b="1" i="0" u="none" strike="noStrike" cap="none" normalizeH="0" baseline="0" dirty="0" smtClean="0">
                <a:ln>
                  <a:noFill/>
                </a:ln>
                <a:solidFill>
                  <a:srgbClr val="00467A"/>
                </a:solidFill>
                <a:effectLst/>
              </a:rPr>
              <a:t>BPRP « classique » de la DRH et des « petites » directions</a:t>
            </a:r>
          </a:p>
        </p:txBody>
      </p:sp>
      <p:sp>
        <p:nvSpPr>
          <p:cNvPr id="12" name="Rectangle à coins arrondis 11"/>
          <p:cNvSpPr/>
          <p:nvPr/>
        </p:nvSpPr>
        <p:spPr bwMode="auto">
          <a:xfrm>
            <a:off x="395536" y="1844824"/>
            <a:ext cx="2950987" cy="977253"/>
          </a:xfrm>
          <a:prstGeom prst="roundRect">
            <a:avLst/>
          </a:prstGeom>
          <a:solidFill>
            <a:schemeClr val="bg2">
              <a:lumMod val="20000"/>
              <a:lumOff val="80000"/>
            </a:schemeClr>
          </a:solidFill>
          <a:ln w="9525" cap="flat" cmpd="sng" algn="ctr">
            <a:solidFill>
              <a:srgbClr val="D9D9D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R="0" algn="ctr" defTabSz="914400" rtl="0" eaLnBrk="1" fontAlgn="base" latinLnBrk="0" hangingPunct="1">
              <a:lnSpc>
                <a:spcPct val="100000"/>
              </a:lnSpc>
              <a:spcBef>
                <a:spcPct val="0"/>
              </a:spcBef>
              <a:spcAft>
                <a:spcPct val="0"/>
              </a:spcAft>
              <a:buClrTx/>
              <a:buSzTx/>
              <a:tabLst/>
            </a:pPr>
            <a:r>
              <a:rPr lang="fr-FR" sz="1200" b="1" dirty="0" smtClean="0">
                <a:solidFill>
                  <a:srgbClr val="00467A"/>
                </a:solidFill>
              </a:rPr>
              <a:t>Objectif : permettre à la DRH de mieux porter les politiques de prévention en jouant pleinement son rôle de tête de réseau</a:t>
            </a:r>
            <a:endParaRPr kumimoji="0" lang="fr-FR" sz="1200" b="1" i="0" u="none" strike="noStrike" cap="none" normalizeH="0" baseline="0" dirty="0" smtClean="0">
              <a:ln>
                <a:noFill/>
              </a:ln>
              <a:solidFill>
                <a:srgbClr val="00467A"/>
              </a:solidFill>
              <a:effectLst/>
            </a:endParaRPr>
          </a:p>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fr-FR" sz="1200" b="1" i="0" u="none" strike="noStrike" cap="none" normalizeH="0" baseline="0" dirty="0" smtClean="0">
              <a:ln>
                <a:noFill/>
              </a:ln>
              <a:solidFill>
                <a:srgbClr val="00467A"/>
              </a:solidFill>
              <a:effectLst/>
            </a:endParaRPr>
          </a:p>
        </p:txBody>
      </p:sp>
      <p:sp>
        <p:nvSpPr>
          <p:cNvPr id="13" name="Rectangle à coins arrondis 12"/>
          <p:cNvSpPr/>
          <p:nvPr/>
        </p:nvSpPr>
        <p:spPr bwMode="auto">
          <a:xfrm>
            <a:off x="395536" y="2973716"/>
            <a:ext cx="2950987" cy="977253"/>
          </a:xfrm>
          <a:prstGeom prst="roundRect">
            <a:avLst/>
          </a:prstGeom>
          <a:solidFill>
            <a:schemeClr val="bg2">
              <a:lumMod val="20000"/>
              <a:lumOff val="80000"/>
            </a:schemeClr>
          </a:solidFill>
          <a:ln w="9525" cap="flat" cmpd="sng" algn="ctr">
            <a:solidFill>
              <a:srgbClr val="D9D9D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R="0" algn="ctr" defTabSz="914400" rtl="0" eaLnBrk="1" fontAlgn="base" latinLnBrk="0" hangingPunct="1">
              <a:lnSpc>
                <a:spcPct val="100000"/>
              </a:lnSpc>
              <a:spcBef>
                <a:spcPct val="0"/>
              </a:spcBef>
              <a:spcAft>
                <a:spcPct val="0"/>
              </a:spcAft>
              <a:buClrTx/>
              <a:buSzTx/>
              <a:tabLst/>
            </a:pPr>
            <a:r>
              <a:rPr lang="fr-FR" sz="1200" b="1" dirty="0" smtClean="0">
                <a:solidFill>
                  <a:srgbClr val="00467A"/>
                </a:solidFill>
              </a:rPr>
              <a:t>Dissociation plus claire des ressources dédiées aux fonctions de pilotage et des ressources dédiées aux fonctions de gestion</a:t>
            </a:r>
            <a:endParaRPr kumimoji="0" lang="fr-FR" sz="1200" b="1" i="0" u="none" strike="noStrike" cap="none" normalizeH="0" baseline="0" dirty="0" smtClean="0">
              <a:ln>
                <a:noFill/>
              </a:ln>
              <a:solidFill>
                <a:srgbClr val="00467A"/>
              </a:solidFill>
              <a:effectLst/>
            </a:endParaRPr>
          </a:p>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fr-FR" sz="1200" b="1" i="0" u="none" strike="noStrike" cap="none" normalizeH="0" baseline="0" dirty="0" smtClean="0">
              <a:ln>
                <a:noFill/>
              </a:ln>
              <a:solidFill>
                <a:srgbClr val="00467A"/>
              </a:solidFill>
              <a:effectLst/>
            </a:endParaRPr>
          </a:p>
        </p:txBody>
      </p:sp>
      <p:sp>
        <p:nvSpPr>
          <p:cNvPr id="14" name="Rectangle à coins arrondis 13"/>
          <p:cNvSpPr/>
          <p:nvPr/>
        </p:nvSpPr>
        <p:spPr bwMode="auto">
          <a:xfrm>
            <a:off x="395536" y="4107931"/>
            <a:ext cx="2950987" cy="977253"/>
          </a:xfrm>
          <a:prstGeom prst="roundRect">
            <a:avLst/>
          </a:prstGeom>
          <a:solidFill>
            <a:schemeClr val="bg2">
              <a:lumMod val="20000"/>
              <a:lumOff val="80000"/>
            </a:schemeClr>
          </a:solidFill>
          <a:ln w="9525" cap="flat" cmpd="sng" algn="ctr">
            <a:solidFill>
              <a:srgbClr val="D9D9D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R="0" algn="ctr" defTabSz="914400" rtl="0" eaLnBrk="1" fontAlgn="base" latinLnBrk="0" hangingPunct="1">
              <a:lnSpc>
                <a:spcPct val="100000"/>
              </a:lnSpc>
              <a:spcBef>
                <a:spcPct val="0"/>
              </a:spcBef>
              <a:spcAft>
                <a:spcPct val="0"/>
              </a:spcAft>
              <a:buClrTx/>
              <a:buSzTx/>
              <a:tabLst/>
            </a:pPr>
            <a:r>
              <a:rPr lang="fr-FR" sz="1200" b="1" dirty="0" smtClean="0">
                <a:solidFill>
                  <a:srgbClr val="00467A"/>
                </a:solidFill>
              </a:rPr>
              <a:t>Pilotage des aménagements </a:t>
            </a:r>
            <a:br>
              <a:rPr lang="fr-FR" sz="1200" b="1" dirty="0" smtClean="0">
                <a:solidFill>
                  <a:srgbClr val="00467A"/>
                </a:solidFill>
              </a:rPr>
            </a:br>
            <a:r>
              <a:rPr lang="fr-FR" sz="1200" b="1" dirty="0" smtClean="0">
                <a:solidFill>
                  <a:srgbClr val="00467A"/>
                </a:solidFill>
              </a:rPr>
              <a:t>de poste par le SMP</a:t>
            </a:r>
            <a:endParaRPr kumimoji="0" lang="fr-FR" sz="1200" b="1" i="0" u="none" strike="noStrike" cap="none" normalizeH="0" baseline="0" dirty="0" smtClean="0">
              <a:ln>
                <a:noFill/>
              </a:ln>
              <a:solidFill>
                <a:srgbClr val="00467A"/>
              </a:solidFill>
              <a:effectLst/>
            </a:endParaRPr>
          </a:p>
        </p:txBody>
      </p:sp>
    </p:spTree>
    <p:extLst>
      <p:ext uri="{BB962C8B-B14F-4D97-AF65-F5344CB8AC3E}">
        <p14:creationId xmlns:p14="http://schemas.microsoft.com/office/powerpoint/2010/main" val="16285030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sz="quarter" idx="17"/>
          </p:nvPr>
        </p:nvSpPr>
        <p:spPr/>
        <p:txBody>
          <a:bodyPr/>
          <a:lstStyle/>
          <a:p>
            <a:r>
              <a:rPr lang="fr-FR" dirty="0" smtClean="0"/>
              <a:t>Focus n°3 : le service d’accompagnement et de médiation</a:t>
            </a:r>
            <a:endParaRPr lang="fr-FR" dirty="0"/>
          </a:p>
        </p:txBody>
      </p:sp>
      <p:sp>
        <p:nvSpPr>
          <p:cNvPr id="4" name="Rectangle à coins arrondis 3"/>
          <p:cNvSpPr/>
          <p:nvPr/>
        </p:nvSpPr>
        <p:spPr bwMode="auto">
          <a:xfrm>
            <a:off x="3889061" y="4173082"/>
            <a:ext cx="1368152" cy="624070"/>
          </a:xfrm>
          <a:prstGeom prst="roundRect">
            <a:avLst/>
          </a:prstGeom>
          <a:noFill/>
          <a:ln w="9525" cap="flat" cmpd="sng" algn="ctr">
            <a:solidFill>
              <a:srgbClr val="D9D9D9"/>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Calibri" panose="020F0502020204030204" pitchFamily="34" charset="0"/>
                <a:cs typeface="Calibri" panose="020F0502020204030204" pitchFamily="34" charset="0"/>
              </a:rPr>
              <a:t>Médiation</a:t>
            </a:r>
            <a:endParaRPr lang="fr-FR" sz="1000" b="1" dirty="0">
              <a:solidFill>
                <a:srgbClr val="00467A"/>
              </a:solidFill>
              <a:latin typeface="Calibri" panose="020F0502020204030204" pitchFamily="34" charset="0"/>
              <a:cs typeface="Calibri" panose="020F0502020204030204" pitchFamily="34" charset="0"/>
            </a:endParaRPr>
          </a:p>
        </p:txBody>
      </p:sp>
      <p:sp>
        <p:nvSpPr>
          <p:cNvPr id="5" name="Rectangle à coins arrondis 4"/>
          <p:cNvSpPr/>
          <p:nvPr/>
        </p:nvSpPr>
        <p:spPr bwMode="auto">
          <a:xfrm>
            <a:off x="3889061" y="3482814"/>
            <a:ext cx="1368152" cy="624070"/>
          </a:xfrm>
          <a:prstGeom prst="roundRect">
            <a:avLst/>
          </a:prstGeom>
          <a:noFill/>
          <a:ln w="9525" cap="flat" cmpd="sng" algn="ctr">
            <a:solidFill>
              <a:srgbClr val="D9D9D9"/>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Calibri" panose="020F0502020204030204" pitchFamily="34" charset="0"/>
                <a:cs typeface="Calibri" panose="020F0502020204030204" pitchFamily="34" charset="0"/>
              </a:rPr>
              <a:t>Cellule d’urgence psychologique</a:t>
            </a:r>
            <a:endParaRPr lang="fr-FR" sz="1000" b="1" dirty="0">
              <a:solidFill>
                <a:srgbClr val="00467A"/>
              </a:solidFill>
              <a:latin typeface="Calibri" panose="020F0502020204030204" pitchFamily="34" charset="0"/>
              <a:cs typeface="Calibri" panose="020F0502020204030204" pitchFamily="34" charset="0"/>
            </a:endParaRPr>
          </a:p>
        </p:txBody>
      </p:sp>
      <p:sp>
        <p:nvSpPr>
          <p:cNvPr id="11" name="Rectangle à coins arrondis 10"/>
          <p:cNvSpPr/>
          <p:nvPr/>
        </p:nvSpPr>
        <p:spPr bwMode="auto">
          <a:xfrm>
            <a:off x="3889061" y="4893162"/>
            <a:ext cx="1368152" cy="624070"/>
          </a:xfrm>
          <a:prstGeom prst="roundRect">
            <a:avLst/>
          </a:prstGeom>
          <a:noFill/>
          <a:ln w="9525" cap="flat" cmpd="sng" algn="ctr">
            <a:solidFill>
              <a:srgbClr val="D9D9D9"/>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Calibri" panose="020F0502020204030204" pitchFamily="34" charset="0"/>
                <a:cs typeface="Calibri" panose="020F0502020204030204" pitchFamily="34" charset="0"/>
              </a:rPr>
              <a:t>Mission prévention </a:t>
            </a:r>
            <a:br>
              <a:rPr lang="fr-FR" sz="1000" b="1" dirty="0" smtClean="0">
                <a:solidFill>
                  <a:srgbClr val="00467A"/>
                </a:solidFill>
                <a:latin typeface="Calibri" panose="020F0502020204030204" pitchFamily="34" charset="0"/>
                <a:cs typeface="Calibri" panose="020F0502020204030204" pitchFamily="34" charset="0"/>
              </a:rPr>
            </a:br>
            <a:r>
              <a:rPr lang="fr-FR" sz="1000" b="1" dirty="0" smtClean="0">
                <a:solidFill>
                  <a:srgbClr val="00467A"/>
                </a:solidFill>
                <a:latin typeface="Calibri" panose="020F0502020204030204" pitchFamily="34" charset="0"/>
                <a:cs typeface="Calibri" panose="020F0502020204030204" pitchFamily="34" charset="0"/>
              </a:rPr>
              <a:t>des addictions</a:t>
            </a:r>
            <a:endParaRPr lang="fr-FR" sz="1000" b="1" dirty="0">
              <a:solidFill>
                <a:srgbClr val="00467A"/>
              </a:solidFill>
              <a:latin typeface="Calibri" panose="020F0502020204030204" pitchFamily="34" charset="0"/>
              <a:cs typeface="Calibri" panose="020F0502020204030204" pitchFamily="34" charset="0"/>
            </a:endParaRPr>
          </a:p>
        </p:txBody>
      </p:sp>
      <p:sp>
        <p:nvSpPr>
          <p:cNvPr id="12" name="Flèche droite 11"/>
          <p:cNvSpPr/>
          <p:nvPr/>
        </p:nvSpPr>
        <p:spPr bwMode="auto">
          <a:xfrm>
            <a:off x="5120340" y="5139764"/>
            <a:ext cx="531780" cy="360040"/>
          </a:xfrm>
          <a:prstGeom prst="rightArrow">
            <a:avLst/>
          </a:prstGeom>
          <a:solidFill>
            <a:srgbClr val="00467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
        <p:nvSpPr>
          <p:cNvPr id="13" name="Rectangle à coins arrondis 12"/>
          <p:cNvSpPr/>
          <p:nvPr/>
        </p:nvSpPr>
        <p:spPr bwMode="auto">
          <a:xfrm>
            <a:off x="5580112" y="3212976"/>
            <a:ext cx="3456384" cy="2880321"/>
          </a:xfrm>
          <a:prstGeom prst="roundRect">
            <a:avLst/>
          </a:prstGeom>
          <a:noFill/>
          <a:ln w="9525" cap="flat" cmpd="sng" algn="ctr">
            <a:solidFill>
              <a:srgbClr val="D9D9D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85750" indent="-285750">
              <a:buFont typeface="Arial" panose="020B0604020202020204" pitchFamily="34" charset="0"/>
              <a:buChar char="•"/>
            </a:pPr>
            <a:r>
              <a:rPr lang="fr-FR" sz="1200" b="1" dirty="0" smtClean="0">
                <a:solidFill>
                  <a:srgbClr val="00467A"/>
                </a:solidFill>
              </a:rPr>
              <a:t>Deux activités : pilotage </a:t>
            </a:r>
            <a:r>
              <a:rPr lang="fr-FR" sz="1200" b="1" dirty="0">
                <a:solidFill>
                  <a:srgbClr val="00467A"/>
                </a:solidFill>
              </a:rPr>
              <a:t>de la politique de prévention des </a:t>
            </a:r>
            <a:r>
              <a:rPr lang="fr-FR" sz="1200" b="1" dirty="0" smtClean="0">
                <a:solidFill>
                  <a:srgbClr val="00467A"/>
                </a:solidFill>
              </a:rPr>
              <a:t>addictions d’une part, consultations et accompagnement d’autre part</a:t>
            </a:r>
          </a:p>
          <a:p>
            <a:pPr marL="285750" indent="-285750">
              <a:buFont typeface="Arial" panose="020B0604020202020204" pitchFamily="34" charset="0"/>
              <a:buChar char="•"/>
            </a:pPr>
            <a:r>
              <a:rPr lang="fr-FR" sz="1200" b="1" dirty="0" smtClean="0">
                <a:solidFill>
                  <a:srgbClr val="00467A"/>
                </a:solidFill>
              </a:rPr>
              <a:t>Parachèvement de l’intégration de SAVP au sein du SAPAD : 2 agents de SAVP rejoignent la « tête de réseau » aux côtés du médecin </a:t>
            </a:r>
            <a:r>
              <a:rPr lang="fr-FR" sz="1200" b="1" dirty="0" err="1" smtClean="0">
                <a:solidFill>
                  <a:srgbClr val="00467A"/>
                </a:solidFill>
              </a:rPr>
              <a:t>addictologue</a:t>
            </a:r>
            <a:r>
              <a:rPr lang="fr-FR" sz="1200" b="1" dirty="0" smtClean="0">
                <a:solidFill>
                  <a:srgbClr val="00467A"/>
                </a:solidFill>
              </a:rPr>
              <a:t>, 3 agents sont localisés dans les BPRP de 3 directions tout en restant hiérarchiquement et fonctionnellement rattachés à la DRH, et dédiés à 100% à la prévention des addictions</a:t>
            </a:r>
          </a:p>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fr-FR" sz="1200" b="1" i="0" u="none" strike="noStrike" cap="none" normalizeH="0" baseline="0" dirty="0" smtClean="0">
              <a:ln>
                <a:noFill/>
              </a:ln>
              <a:solidFill>
                <a:srgbClr val="00467A"/>
              </a:solidFill>
              <a:effectLst/>
            </a:endParaRPr>
          </a:p>
        </p:txBody>
      </p:sp>
      <p:sp>
        <p:nvSpPr>
          <p:cNvPr id="14" name="Rectangle à coins arrondis 13"/>
          <p:cNvSpPr/>
          <p:nvPr/>
        </p:nvSpPr>
        <p:spPr bwMode="auto">
          <a:xfrm>
            <a:off x="395536" y="1196752"/>
            <a:ext cx="2950987" cy="977253"/>
          </a:xfrm>
          <a:prstGeom prst="roundRect">
            <a:avLst/>
          </a:prstGeom>
          <a:solidFill>
            <a:schemeClr val="bg2">
              <a:lumMod val="20000"/>
              <a:lumOff val="80000"/>
            </a:schemeClr>
          </a:solidFill>
          <a:ln w="9525" cap="flat" cmpd="sng" algn="ctr">
            <a:solidFill>
              <a:srgbClr val="D9D9D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R="0" algn="ctr" defTabSz="914400" rtl="0" eaLnBrk="1" fontAlgn="base" latinLnBrk="0" hangingPunct="1">
              <a:lnSpc>
                <a:spcPct val="100000"/>
              </a:lnSpc>
              <a:spcBef>
                <a:spcPct val="0"/>
              </a:spcBef>
              <a:spcAft>
                <a:spcPct val="0"/>
              </a:spcAft>
              <a:buClrTx/>
              <a:buSzTx/>
              <a:tabLst/>
            </a:pPr>
            <a:r>
              <a:rPr lang="fr-FR" sz="1200" b="1" dirty="0" smtClean="0">
                <a:solidFill>
                  <a:srgbClr val="00467A"/>
                </a:solidFill>
              </a:rPr>
              <a:t>« Guichet unique » </a:t>
            </a:r>
            <a:br>
              <a:rPr lang="fr-FR" sz="1200" b="1" dirty="0" smtClean="0">
                <a:solidFill>
                  <a:srgbClr val="00467A"/>
                </a:solidFill>
              </a:rPr>
            </a:br>
            <a:r>
              <a:rPr lang="fr-FR" sz="1200" b="1" dirty="0" smtClean="0">
                <a:solidFill>
                  <a:srgbClr val="00467A"/>
                </a:solidFill>
              </a:rPr>
              <a:t>pour les situations de  souffrance au travail ou de discrimination </a:t>
            </a:r>
            <a:br>
              <a:rPr lang="fr-FR" sz="1200" b="1" dirty="0" smtClean="0">
                <a:solidFill>
                  <a:srgbClr val="00467A"/>
                </a:solidFill>
              </a:rPr>
            </a:br>
            <a:r>
              <a:rPr lang="fr-FR" sz="1200" b="1" dirty="0" smtClean="0">
                <a:solidFill>
                  <a:srgbClr val="00467A"/>
                </a:solidFill>
              </a:rPr>
              <a:t>(</a:t>
            </a:r>
            <a:r>
              <a:rPr kumimoji="0" lang="fr-FR" sz="1200" b="1" i="0" u="none" strike="noStrike" cap="none" normalizeH="0" baseline="0" dirty="0" smtClean="0">
                <a:ln>
                  <a:noFill/>
                </a:ln>
                <a:solidFill>
                  <a:srgbClr val="00467A"/>
                </a:solidFill>
                <a:effectLst/>
              </a:rPr>
              <a:t>« </a:t>
            </a:r>
            <a:r>
              <a:rPr kumimoji="0" lang="fr-FR" sz="1200" b="1" i="1" u="none" strike="noStrike" cap="none" normalizeH="0" baseline="0" dirty="0" smtClean="0">
                <a:ln>
                  <a:noFill/>
                </a:ln>
                <a:solidFill>
                  <a:srgbClr val="00467A"/>
                </a:solidFill>
                <a:effectLst/>
              </a:rPr>
              <a:t>DRH à votre écoute</a:t>
            </a:r>
            <a:r>
              <a:rPr kumimoji="0" lang="fr-FR" sz="1200" b="1" i="0" u="none" strike="noStrike" cap="none" normalizeH="0" baseline="0" dirty="0" smtClean="0">
                <a:ln>
                  <a:noFill/>
                </a:ln>
                <a:solidFill>
                  <a:srgbClr val="00467A"/>
                </a:solidFill>
                <a:effectLst/>
              </a:rPr>
              <a:t> »)</a:t>
            </a:r>
          </a:p>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fr-FR" sz="1200" b="1" i="0" u="none" strike="noStrike" cap="none" normalizeH="0" baseline="0" dirty="0" smtClean="0">
              <a:ln>
                <a:noFill/>
              </a:ln>
              <a:solidFill>
                <a:srgbClr val="00467A"/>
              </a:solidFill>
              <a:effectLst/>
            </a:endParaRPr>
          </a:p>
        </p:txBody>
      </p:sp>
      <p:sp>
        <p:nvSpPr>
          <p:cNvPr id="15" name="Rectangle à coins arrondis 14"/>
          <p:cNvSpPr/>
          <p:nvPr/>
        </p:nvSpPr>
        <p:spPr bwMode="auto">
          <a:xfrm>
            <a:off x="395536" y="2325644"/>
            <a:ext cx="2950987" cy="977253"/>
          </a:xfrm>
          <a:prstGeom prst="roundRect">
            <a:avLst/>
          </a:prstGeom>
          <a:solidFill>
            <a:schemeClr val="bg2">
              <a:lumMod val="20000"/>
              <a:lumOff val="80000"/>
            </a:schemeClr>
          </a:solidFill>
          <a:ln w="9525" cap="flat" cmpd="sng" algn="ctr">
            <a:solidFill>
              <a:srgbClr val="D9D9D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R="0" algn="ctr" defTabSz="914400" rtl="0" eaLnBrk="1" fontAlgn="base" latinLnBrk="0" hangingPunct="1">
              <a:lnSpc>
                <a:spcPct val="100000"/>
              </a:lnSpc>
              <a:spcBef>
                <a:spcPct val="0"/>
              </a:spcBef>
              <a:spcAft>
                <a:spcPct val="0"/>
              </a:spcAft>
              <a:buClrTx/>
              <a:buSzTx/>
              <a:tabLst/>
            </a:pPr>
            <a:r>
              <a:rPr lang="fr-FR" sz="1200" b="1" dirty="0" smtClean="0">
                <a:solidFill>
                  <a:srgbClr val="00467A"/>
                </a:solidFill>
              </a:rPr>
              <a:t>Avec un relais bien identifié </a:t>
            </a:r>
            <a:br>
              <a:rPr lang="fr-FR" sz="1200" b="1" dirty="0" smtClean="0">
                <a:solidFill>
                  <a:srgbClr val="00467A"/>
                </a:solidFill>
              </a:rPr>
            </a:br>
            <a:r>
              <a:rPr lang="fr-FR" sz="1200" b="1" dirty="0" smtClean="0">
                <a:solidFill>
                  <a:srgbClr val="00467A"/>
                </a:solidFill>
              </a:rPr>
              <a:t>dans la sous-direction des carrières pour prendre en charge </a:t>
            </a:r>
            <a:br>
              <a:rPr lang="fr-FR" sz="1200" b="1" dirty="0" smtClean="0">
                <a:solidFill>
                  <a:srgbClr val="00467A"/>
                </a:solidFill>
              </a:rPr>
            </a:br>
            <a:r>
              <a:rPr lang="fr-FR" sz="1200" b="1" dirty="0" smtClean="0">
                <a:solidFill>
                  <a:srgbClr val="00467A"/>
                </a:solidFill>
              </a:rPr>
              <a:t>les cas les plus complexes  </a:t>
            </a:r>
            <a:endParaRPr kumimoji="0" lang="fr-FR" sz="1200" b="1" i="0" u="none" strike="noStrike" cap="none" normalizeH="0" baseline="0" dirty="0" smtClean="0">
              <a:ln>
                <a:noFill/>
              </a:ln>
              <a:solidFill>
                <a:srgbClr val="00467A"/>
              </a:solidFill>
              <a:effectLst/>
            </a:endParaRPr>
          </a:p>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fr-FR" sz="1200" b="1" i="0" u="none" strike="noStrike" cap="none" normalizeH="0" baseline="0" dirty="0" smtClean="0">
              <a:ln>
                <a:noFill/>
              </a:ln>
              <a:solidFill>
                <a:srgbClr val="00467A"/>
              </a:solidFill>
              <a:effectLst/>
            </a:endParaRPr>
          </a:p>
        </p:txBody>
      </p:sp>
      <p:sp>
        <p:nvSpPr>
          <p:cNvPr id="16" name="Rectangle à coins arrondis 15"/>
          <p:cNvSpPr/>
          <p:nvPr/>
        </p:nvSpPr>
        <p:spPr bwMode="auto">
          <a:xfrm>
            <a:off x="395536" y="3477772"/>
            <a:ext cx="2950987" cy="977253"/>
          </a:xfrm>
          <a:prstGeom prst="roundRect">
            <a:avLst/>
          </a:prstGeom>
          <a:solidFill>
            <a:schemeClr val="bg2">
              <a:lumMod val="20000"/>
              <a:lumOff val="80000"/>
            </a:schemeClr>
          </a:solidFill>
          <a:ln w="9525" cap="flat" cmpd="sng" algn="ctr">
            <a:solidFill>
              <a:srgbClr val="D9D9D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R="0" algn="ctr" defTabSz="914400" rtl="0" eaLnBrk="1" fontAlgn="base" latinLnBrk="0" hangingPunct="1">
              <a:lnSpc>
                <a:spcPct val="100000"/>
              </a:lnSpc>
              <a:spcBef>
                <a:spcPct val="0"/>
              </a:spcBef>
              <a:spcAft>
                <a:spcPct val="0"/>
              </a:spcAft>
              <a:buClrTx/>
              <a:buSzTx/>
              <a:tabLst/>
            </a:pPr>
            <a:r>
              <a:rPr lang="fr-FR" sz="1200" b="1" dirty="0" smtClean="0">
                <a:solidFill>
                  <a:srgbClr val="00467A"/>
                </a:solidFill>
              </a:rPr>
              <a:t>Futur développement possible : point d’entrée pour toutes les questions RH, avec  des « rebonds » vers les bureaux compétents</a:t>
            </a:r>
            <a:endParaRPr kumimoji="0" lang="fr-FR" sz="1200" b="1" i="0" u="none" strike="noStrike" cap="none" normalizeH="0" baseline="0" dirty="0" smtClean="0">
              <a:ln>
                <a:noFill/>
              </a:ln>
              <a:solidFill>
                <a:srgbClr val="00467A"/>
              </a:solidFill>
              <a:effectLst/>
            </a:endParaRPr>
          </a:p>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fr-FR" sz="1200" b="1" i="0" u="none" strike="noStrike" cap="none" normalizeH="0" baseline="0" dirty="0" smtClean="0">
              <a:ln>
                <a:noFill/>
              </a:ln>
              <a:solidFill>
                <a:srgbClr val="00467A"/>
              </a:solidFill>
              <a:effectLst/>
            </a:endParaRPr>
          </a:p>
        </p:txBody>
      </p:sp>
      <p:sp>
        <p:nvSpPr>
          <p:cNvPr id="17" name="Rectangle à coins arrondis 16"/>
          <p:cNvSpPr/>
          <p:nvPr/>
        </p:nvSpPr>
        <p:spPr bwMode="auto">
          <a:xfrm>
            <a:off x="395536" y="4629900"/>
            <a:ext cx="2950987" cy="977253"/>
          </a:xfrm>
          <a:prstGeom prst="roundRect">
            <a:avLst/>
          </a:prstGeom>
          <a:solidFill>
            <a:schemeClr val="bg2">
              <a:lumMod val="20000"/>
              <a:lumOff val="80000"/>
            </a:schemeClr>
          </a:solidFill>
          <a:ln w="9525" cap="flat" cmpd="sng" algn="ctr">
            <a:solidFill>
              <a:srgbClr val="D9D9D9"/>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R="0" algn="ctr" defTabSz="914400" rtl="0" eaLnBrk="1" fontAlgn="base" latinLnBrk="0" hangingPunct="1">
              <a:lnSpc>
                <a:spcPct val="100000"/>
              </a:lnSpc>
              <a:spcBef>
                <a:spcPct val="0"/>
              </a:spcBef>
              <a:spcAft>
                <a:spcPct val="0"/>
              </a:spcAft>
              <a:buClrTx/>
              <a:buSzTx/>
              <a:tabLst/>
            </a:pPr>
            <a:r>
              <a:rPr lang="fr-FR" sz="1200" b="1" dirty="0" smtClean="0">
                <a:solidFill>
                  <a:srgbClr val="00467A"/>
                </a:solidFill>
              </a:rPr>
              <a:t>Nécessité de mettre en place </a:t>
            </a:r>
            <a:br>
              <a:rPr lang="fr-FR" sz="1200" b="1" dirty="0" smtClean="0">
                <a:solidFill>
                  <a:srgbClr val="00467A"/>
                </a:solidFill>
              </a:rPr>
            </a:br>
            <a:r>
              <a:rPr lang="fr-FR" sz="1200" b="1" dirty="0" smtClean="0">
                <a:solidFill>
                  <a:srgbClr val="00467A"/>
                </a:solidFill>
              </a:rPr>
              <a:t>un accueil téléphonique  dimensionné et structuré</a:t>
            </a:r>
            <a:endParaRPr kumimoji="0" lang="fr-FR" sz="1200" b="1" i="0" u="none" strike="noStrike" cap="none" normalizeH="0" baseline="0" dirty="0" smtClean="0">
              <a:ln>
                <a:noFill/>
              </a:ln>
              <a:solidFill>
                <a:srgbClr val="00467A"/>
              </a:solidFill>
              <a:effectLst/>
            </a:endParaRPr>
          </a:p>
        </p:txBody>
      </p:sp>
      <p:sp>
        <p:nvSpPr>
          <p:cNvPr id="18" name="Rectangle à coins arrondis 17"/>
          <p:cNvSpPr/>
          <p:nvPr/>
        </p:nvSpPr>
        <p:spPr bwMode="auto">
          <a:xfrm>
            <a:off x="3889061" y="2067422"/>
            <a:ext cx="1368152" cy="624070"/>
          </a:xfrm>
          <a:prstGeom prst="roundRect">
            <a:avLst/>
          </a:prstGeom>
          <a:noFill/>
          <a:ln w="9525" cap="flat" cmpd="sng" algn="ctr">
            <a:solidFill>
              <a:srgbClr val="D9D9D9"/>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a:solidFill>
                  <a:srgbClr val="00467A"/>
                </a:solidFill>
                <a:latin typeface="Calibri" panose="020F0502020204030204" pitchFamily="34" charset="0"/>
                <a:cs typeface="Calibri" panose="020F0502020204030204" pitchFamily="34" charset="0"/>
              </a:rPr>
              <a:t>Consultation souffrance et travail</a:t>
            </a:r>
          </a:p>
        </p:txBody>
      </p:sp>
      <p:sp>
        <p:nvSpPr>
          <p:cNvPr id="19" name="Rectangle à coins arrondis 18"/>
          <p:cNvSpPr/>
          <p:nvPr/>
        </p:nvSpPr>
        <p:spPr bwMode="auto">
          <a:xfrm>
            <a:off x="3889061" y="2787502"/>
            <a:ext cx="1368152" cy="624070"/>
          </a:xfrm>
          <a:prstGeom prst="roundRect">
            <a:avLst/>
          </a:prstGeom>
          <a:noFill/>
          <a:ln w="9525" cap="flat" cmpd="sng" algn="ctr">
            <a:solidFill>
              <a:srgbClr val="D9D9D9"/>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Calibri" panose="020F0502020204030204" pitchFamily="34" charset="0"/>
                <a:cs typeface="Calibri" panose="020F0502020204030204" pitchFamily="34" charset="0"/>
              </a:rPr>
              <a:t>Psychologue clinicienne de l’activité</a:t>
            </a:r>
            <a:endParaRPr lang="fr-FR" sz="1000" b="1" dirty="0">
              <a:solidFill>
                <a:srgbClr val="00467A"/>
              </a:solidFill>
              <a:latin typeface="Calibri" panose="020F0502020204030204" pitchFamily="34" charset="0"/>
              <a:cs typeface="Calibri" panose="020F0502020204030204" pitchFamily="34" charset="0"/>
            </a:endParaRPr>
          </a:p>
        </p:txBody>
      </p:sp>
      <p:sp>
        <p:nvSpPr>
          <p:cNvPr id="20" name="Rectangle à coins arrondis 19"/>
          <p:cNvSpPr/>
          <p:nvPr/>
        </p:nvSpPr>
        <p:spPr bwMode="auto">
          <a:xfrm>
            <a:off x="3889061" y="1340768"/>
            <a:ext cx="1368152" cy="624070"/>
          </a:xfrm>
          <a:prstGeom prst="roundRect">
            <a:avLst/>
          </a:prstGeom>
          <a:noFill/>
          <a:ln w="9525" cap="flat" cmpd="sng" algn="ctr">
            <a:solidFill>
              <a:srgbClr val="D9D9D9"/>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Calibri" panose="020F0502020204030204" pitchFamily="34" charset="0"/>
                <a:cs typeface="Calibri" panose="020F0502020204030204" pitchFamily="34" charset="0"/>
              </a:rPr>
              <a:t>Consultation psychologie généraliste</a:t>
            </a:r>
            <a:endParaRPr lang="fr-FR" sz="1000" b="1" dirty="0">
              <a:solidFill>
                <a:srgbClr val="00467A"/>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814448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sz="quarter" idx="17"/>
          </p:nvPr>
        </p:nvSpPr>
        <p:spPr/>
        <p:txBody>
          <a:bodyPr/>
          <a:lstStyle/>
          <a:p>
            <a:r>
              <a:rPr lang="fr-FR" dirty="0" smtClean="0"/>
              <a:t>Conclusion : quels bénéfices attendre de la réorganisation ?</a:t>
            </a:r>
            <a:endParaRPr lang="fr-FR" dirty="0"/>
          </a:p>
        </p:txBody>
      </p:sp>
      <p:sp>
        <p:nvSpPr>
          <p:cNvPr id="2" name="Rectangle à coins arrondis 1"/>
          <p:cNvSpPr/>
          <p:nvPr/>
        </p:nvSpPr>
        <p:spPr bwMode="auto">
          <a:xfrm>
            <a:off x="251520" y="1844824"/>
            <a:ext cx="1656184" cy="2304256"/>
          </a:xfrm>
          <a:prstGeom prst="roundRect">
            <a:avLst/>
          </a:prstGeom>
          <a:solidFill>
            <a:srgbClr val="00467A"/>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bg1"/>
                </a:solidFill>
                <a:effectLst/>
                <a:latin typeface="Calibri" panose="020F0502020204030204" pitchFamily="34" charset="0"/>
                <a:cs typeface="Calibri" panose="020F0502020204030204" pitchFamily="34" charset="0"/>
              </a:rPr>
              <a:t>Pour les agents </a:t>
            </a:r>
            <a:br>
              <a:rPr kumimoji="0" lang="fr-FR" sz="1400" b="1" i="0" u="none" strike="noStrike" cap="none" normalizeH="0" baseline="0" dirty="0" smtClean="0">
                <a:ln>
                  <a:noFill/>
                </a:ln>
                <a:solidFill>
                  <a:schemeClr val="bg1"/>
                </a:solidFill>
                <a:effectLst/>
                <a:latin typeface="Calibri" panose="020F0502020204030204" pitchFamily="34" charset="0"/>
                <a:cs typeface="Calibri" panose="020F0502020204030204" pitchFamily="34" charset="0"/>
              </a:rPr>
            </a:br>
            <a:r>
              <a:rPr kumimoji="0" lang="fr-FR" sz="1400" b="1" i="0" u="none" strike="noStrike" cap="none" normalizeH="0" baseline="0" dirty="0" smtClean="0">
                <a:ln>
                  <a:noFill/>
                </a:ln>
                <a:solidFill>
                  <a:schemeClr val="bg1"/>
                </a:solidFill>
                <a:effectLst/>
                <a:latin typeface="Calibri" panose="020F0502020204030204" pitchFamily="34" charset="0"/>
                <a:cs typeface="Calibri" panose="020F0502020204030204" pitchFamily="34" charset="0"/>
              </a:rPr>
              <a:t>de la Ville</a:t>
            </a:r>
          </a:p>
        </p:txBody>
      </p:sp>
      <p:sp>
        <p:nvSpPr>
          <p:cNvPr id="4" name="Rectangle à coins arrondis 3"/>
          <p:cNvSpPr/>
          <p:nvPr/>
        </p:nvSpPr>
        <p:spPr bwMode="auto">
          <a:xfrm>
            <a:off x="251520" y="692696"/>
            <a:ext cx="1656184" cy="1080120"/>
          </a:xfrm>
          <a:prstGeom prst="roundRect">
            <a:avLst/>
          </a:prstGeom>
          <a:solidFill>
            <a:srgbClr val="00467A"/>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bg1"/>
                </a:solidFill>
                <a:effectLst/>
                <a:latin typeface="Calibri" panose="020F0502020204030204" pitchFamily="34" charset="0"/>
                <a:cs typeface="Calibri" panose="020F0502020204030204" pitchFamily="34" charset="0"/>
              </a:rPr>
              <a:t>Pour l’exécutif municipal</a:t>
            </a:r>
          </a:p>
        </p:txBody>
      </p:sp>
      <p:sp>
        <p:nvSpPr>
          <p:cNvPr id="5" name="Rectangle à coins arrondis 4"/>
          <p:cNvSpPr/>
          <p:nvPr/>
        </p:nvSpPr>
        <p:spPr bwMode="auto">
          <a:xfrm>
            <a:off x="251520" y="4221088"/>
            <a:ext cx="1656184" cy="1584176"/>
          </a:xfrm>
          <a:prstGeom prst="roundRect">
            <a:avLst/>
          </a:prstGeom>
          <a:solidFill>
            <a:srgbClr val="00467A"/>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bg1"/>
                </a:solidFill>
                <a:effectLst/>
                <a:latin typeface="Calibri" panose="020F0502020204030204" pitchFamily="34" charset="0"/>
                <a:cs typeface="Calibri" panose="020F0502020204030204" pitchFamily="34" charset="0"/>
              </a:rPr>
              <a:t>Pour le</a:t>
            </a:r>
            <a:r>
              <a:rPr kumimoji="0" lang="fr-FR" sz="1400" b="1" i="0" u="none" strike="noStrike" cap="none" normalizeH="0" dirty="0" smtClean="0">
                <a:ln>
                  <a:noFill/>
                </a:ln>
                <a:solidFill>
                  <a:schemeClr val="bg1"/>
                </a:solidFill>
                <a:effectLst/>
                <a:latin typeface="Calibri" panose="020F0502020204030204" pitchFamily="34" charset="0"/>
                <a:cs typeface="Calibri" panose="020F0502020204030204" pitchFamily="34" charset="0"/>
              </a:rPr>
              <a:t> SG </a:t>
            </a:r>
            <a:br>
              <a:rPr kumimoji="0" lang="fr-FR" sz="1400" b="1" i="0" u="none" strike="noStrike" cap="none" normalizeH="0" dirty="0" smtClean="0">
                <a:ln>
                  <a:noFill/>
                </a:ln>
                <a:solidFill>
                  <a:schemeClr val="bg1"/>
                </a:solidFill>
                <a:effectLst/>
                <a:latin typeface="Calibri" panose="020F0502020204030204" pitchFamily="34" charset="0"/>
                <a:cs typeface="Calibri" panose="020F0502020204030204" pitchFamily="34" charset="0"/>
              </a:rPr>
            </a:br>
            <a:r>
              <a:rPr kumimoji="0" lang="fr-FR" sz="1400" b="1" i="0" u="none" strike="noStrike" cap="none" normalizeH="0" dirty="0" smtClean="0">
                <a:ln>
                  <a:noFill/>
                </a:ln>
                <a:solidFill>
                  <a:schemeClr val="bg1"/>
                </a:solidFill>
                <a:effectLst/>
                <a:latin typeface="Calibri" panose="020F0502020204030204" pitchFamily="34" charset="0"/>
                <a:cs typeface="Calibri" panose="020F0502020204030204" pitchFamily="34" charset="0"/>
              </a:rPr>
              <a:t>et </a:t>
            </a:r>
            <a:br>
              <a:rPr kumimoji="0" lang="fr-FR" sz="1400" b="1" i="0" u="none" strike="noStrike" cap="none" normalizeH="0" dirty="0" smtClean="0">
                <a:ln>
                  <a:noFill/>
                </a:ln>
                <a:solidFill>
                  <a:schemeClr val="bg1"/>
                </a:solidFill>
                <a:effectLst/>
                <a:latin typeface="Calibri" panose="020F0502020204030204" pitchFamily="34" charset="0"/>
                <a:cs typeface="Calibri" panose="020F0502020204030204" pitchFamily="34" charset="0"/>
              </a:rPr>
            </a:br>
            <a:r>
              <a:rPr kumimoji="0" lang="fr-FR" sz="1400" b="1" i="0" u="none" strike="noStrike" cap="none" normalizeH="0" dirty="0" smtClean="0">
                <a:ln>
                  <a:noFill/>
                </a:ln>
                <a:solidFill>
                  <a:schemeClr val="bg1"/>
                </a:solidFill>
                <a:effectLst/>
                <a:latin typeface="Calibri" panose="020F0502020204030204" pitchFamily="34" charset="0"/>
                <a:cs typeface="Calibri" panose="020F0502020204030204" pitchFamily="34" charset="0"/>
              </a:rPr>
              <a:t>pour les directions</a:t>
            </a:r>
            <a:endParaRPr kumimoji="0" lang="fr-FR" sz="1400" b="1" i="0" u="none" strike="noStrike" cap="none" normalizeH="0" baseline="0" dirty="0" smtClean="0">
              <a:ln>
                <a:noFill/>
              </a:ln>
              <a:solidFill>
                <a:schemeClr val="bg1"/>
              </a:solidFill>
              <a:effectLst/>
              <a:latin typeface="Calibri" panose="020F0502020204030204" pitchFamily="34" charset="0"/>
              <a:cs typeface="Calibri" panose="020F0502020204030204" pitchFamily="34" charset="0"/>
            </a:endParaRPr>
          </a:p>
        </p:txBody>
      </p:sp>
      <p:sp>
        <p:nvSpPr>
          <p:cNvPr id="6" name="Rectangle à coins arrondis 5"/>
          <p:cNvSpPr/>
          <p:nvPr/>
        </p:nvSpPr>
        <p:spPr bwMode="auto">
          <a:xfrm>
            <a:off x="251520" y="5877272"/>
            <a:ext cx="1656184" cy="648072"/>
          </a:xfrm>
          <a:prstGeom prst="roundRect">
            <a:avLst/>
          </a:prstGeom>
          <a:solidFill>
            <a:srgbClr val="00467A"/>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bg1"/>
                </a:solidFill>
                <a:effectLst/>
                <a:latin typeface="Calibri" panose="020F0502020204030204" pitchFamily="34" charset="0"/>
                <a:cs typeface="Calibri" panose="020F0502020204030204" pitchFamily="34" charset="0"/>
              </a:rPr>
              <a:t>Pour les équipes </a:t>
            </a:r>
            <a:br>
              <a:rPr kumimoji="0" lang="fr-FR" sz="1400" b="1" i="0" u="none" strike="noStrike" cap="none" normalizeH="0" baseline="0" dirty="0" smtClean="0">
                <a:ln>
                  <a:noFill/>
                </a:ln>
                <a:solidFill>
                  <a:schemeClr val="bg1"/>
                </a:solidFill>
                <a:effectLst/>
                <a:latin typeface="Calibri" panose="020F0502020204030204" pitchFamily="34" charset="0"/>
                <a:cs typeface="Calibri" panose="020F0502020204030204" pitchFamily="34" charset="0"/>
              </a:rPr>
            </a:br>
            <a:r>
              <a:rPr kumimoji="0" lang="fr-FR" sz="1400" b="1" i="0" u="none" strike="noStrike" cap="none" normalizeH="0" baseline="0" dirty="0" smtClean="0">
                <a:ln>
                  <a:noFill/>
                </a:ln>
                <a:solidFill>
                  <a:schemeClr val="bg1"/>
                </a:solidFill>
                <a:effectLst/>
                <a:latin typeface="Calibri" panose="020F0502020204030204" pitchFamily="34" charset="0"/>
                <a:cs typeface="Calibri" panose="020F0502020204030204" pitchFamily="34" charset="0"/>
              </a:rPr>
              <a:t>de la DRH</a:t>
            </a:r>
          </a:p>
        </p:txBody>
      </p:sp>
      <p:sp>
        <p:nvSpPr>
          <p:cNvPr id="7" name="Rectangle à coins arrondis 6"/>
          <p:cNvSpPr/>
          <p:nvPr/>
        </p:nvSpPr>
        <p:spPr bwMode="auto">
          <a:xfrm>
            <a:off x="2078897" y="1844824"/>
            <a:ext cx="6813583" cy="2304256"/>
          </a:xfrm>
          <a:prstGeom prst="roundRect">
            <a:avLst/>
          </a:prstGeom>
          <a:noFill/>
          <a:ln w="9525" cap="flat" cmpd="sng" algn="ctr">
            <a:solidFill>
              <a:srgbClr val="C2D1D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defTabSz="914400" rtl="0" eaLnBrk="1" fontAlgn="base" latinLnBrk="0" hangingPunct="1">
              <a:lnSpc>
                <a:spcPct val="100000"/>
              </a:lnSpc>
              <a:spcBef>
                <a:spcPct val="0"/>
              </a:spcBef>
              <a:spcAft>
                <a:spcPct val="0"/>
              </a:spcAft>
              <a:buClr>
                <a:srgbClr val="00467A"/>
              </a:buClr>
              <a:buSzTx/>
              <a:buFont typeface="Arial" panose="020B0604020202020204" pitchFamily="34" charset="0"/>
              <a:buChar char="•"/>
              <a:tabLst/>
            </a:pPr>
            <a:r>
              <a:rPr kumimoji="0" lang="fr-FR" sz="1200" b="1" i="0" u="none" strike="noStrike" cap="none" normalizeH="0" baseline="0" dirty="0" smtClean="0">
                <a:ln>
                  <a:noFill/>
                </a:ln>
                <a:solidFill>
                  <a:schemeClr val="tx1">
                    <a:lumMod val="75000"/>
                    <a:lumOff val="25000"/>
                  </a:schemeClr>
                </a:solidFill>
                <a:effectLst/>
                <a:latin typeface="Calibri" panose="020F0502020204030204" pitchFamily="34" charset="0"/>
                <a:cs typeface="Calibri" panose="020F0502020204030204" pitchFamily="34" charset="0"/>
              </a:rPr>
              <a:t>Un meilleur</a:t>
            </a:r>
            <a:r>
              <a:rPr kumimoji="0" lang="fr-FR" sz="1200" b="1" i="0" u="none" strike="noStrike" cap="none" normalizeH="0" dirty="0" smtClean="0">
                <a:ln>
                  <a:noFill/>
                </a:ln>
                <a:solidFill>
                  <a:schemeClr val="tx1">
                    <a:lumMod val="75000"/>
                    <a:lumOff val="25000"/>
                  </a:schemeClr>
                </a:solidFill>
                <a:effectLst/>
                <a:latin typeface="Calibri" panose="020F0502020204030204" pitchFamily="34" charset="0"/>
                <a:cs typeface="Calibri" panose="020F0502020204030204" pitchFamily="34" charset="0"/>
              </a:rPr>
              <a:t> </a:t>
            </a:r>
            <a:r>
              <a:rPr kumimoji="0" lang="fr-FR" sz="1200" b="1" i="0" u="none" strike="noStrike" cap="none" normalizeH="0" baseline="0" dirty="0" smtClean="0">
                <a:ln>
                  <a:noFill/>
                </a:ln>
                <a:solidFill>
                  <a:schemeClr val="tx1">
                    <a:lumMod val="75000"/>
                    <a:lumOff val="25000"/>
                  </a:schemeClr>
                </a:solidFill>
                <a:effectLst/>
                <a:latin typeface="Calibri" panose="020F0502020204030204" pitchFamily="34" charset="0"/>
                <a:cs typeface="Calibri" panose="020F0502020204030204" pitchFamily="34" charset="0"/>
              </a:rPr>
              <a:t>suivi des</a:t>
            </a:r>
            <a:r>
              <a:rPr kumimoji="0" lang="fr-FR" sz="1200" b="1" i="0" u="none" strike="noStrike" cap="none" normalizeH="0" dirty="0" smtClean="0">
                <a:ln>
                  <a:noFill/>
                </a:ln>
                <a:solidFill>
                  <a:schemeClr val="tx1">
                    <a:lumMod val="75000"/>
                    <a:lumOff val="25000"/>
                  </a:schemeClr>
                </a:solidFill>
                <a:effectLst/>
                <a:latin typeface="Calibri" panose="020F0502020204030204" pitchFamily="34" charset="0"/>
                <a:cs typeface="Calibri" panose="020F0502020204030204" pitchFamily="34" charset="0"/>
              </a:rPr>
              <a:t> carrières, avec un regroupement des bureaux de gestion par filière et u</a:t>
            </a:r>
            <a:r>
              <a:rPr lang="fr-FR" sz="1200" b="1" dirty="0" smtClean="0">
                <a:solidFill>
                  <a:schemeClr val="tx1">
                    <a:lumMod val="75000"/>
                    <a:lumOff val="25000"/>
                  </a:schemeClr>
                </a:solidFill>
                <a:latin typeface="Calibri" panose="020F0502020204030204" pitchFamily="34" charset="0"/>
                <a:cs typeface="Calibri" panose="020F0502020204030204" pitchFamily="34" charset="0"/>
              </a:rPr>
              <a:t>n dispositif dédié aux situations les plus complexes</a:t>
            </a:r>
          </a:p>
          <a:p>
            <a:pPr marL="342900" marR="0" indent="-342900" defTabSz="914400" rtl="0" eaLnBrk="1" fontAlgn="base" latinLnBrk="0" hangingPunct="1">
              <a:lnSpc>
                <a:spcPct val="100000"/>
              </a:lnSpc>
              <a:spcBef>
                <a:spcPct val="0"/>
              </a:spcBef>
              <a:spcAft>
                <a:spcPct val="0"/>
              </a:spcAft>
              <a:buClr>
                <a:srgbClr val="00467A"/>
              </a:buClr>
              <a:buSzTx/>
              <a:buFont typeface="Arial" panose="020B0604020202020204" pitchFamily="34" charset="0"/>
              <a:buChar char="•"/>
              <a:tabLst/>
            </a:pPr>
            <a:r>
              <a:rPr lang="fr-FR" sz="1200" b="1" dirty="0" smtClean="0">
                <a:solidFill>
                  <a:schemeClr val="tx1">
                    <a:lumMod val="75000"/>
                    <a:lumOff val="25000"/>
                  </a:schemeClr>
                </a:solidFill>
                <a:latin typeface="Calibri" panose="020F0502020204030204" pitchFamily="34" charset="0"/>
                <a:cs typeface="Calibri" panose="020F0502020204030204" pitchFamily="34" charset="0"/>
              </a:rPr>
              <a:t>Un dispositif dédié au suivi des cadres dirigeants</a:t>
            </a:r>
          </a:p>
          <a:p>
            <a:pPr marL="342900" marR="0" indent="-342900" defTabSz="914400" rtl="0" eaLnBrk="1" fontAlgn="base" latinLnBrk="0" hangingPunct="1">
              <a:lnSpc>
                <a:spcPct val="100000"/>
              </a:lnSpc>
              <a:spcBef>
                <a:spcPct val="0"/>
              </a:spcBef>
              <a:spcAft>
                <a:spcPct val="0"/>
              </a:spcAft>
              <a:buClr>
                <a:srgbClr val="00467A"/>
              </a:buClr>
              <a:buSzTx/>
              <a:buFont typeface="Arial" panose="020B0604020202020204" pitchFamily="34" charset="0"/>
              <a:buChar char="•"/>
              <a:tabLst/>
            </a:pPr>
            <a:r>
              <a:rPr lang="fr-FR" sz="1200" b="1" dirty="0" smtClean="0">
                <a:solidFill>
                  <a:schemeClr val="tx1">
                    <a:lumMod val="75000"/>
                    <a:lumOff val="25000"/>
                  </a:schemeClr>
                </a:solidFill>
                <a:latin typeface="Calibri" panose="020F0502020204030204" pitchFamily="34" charset="0"/>
                <a:cs typeface="Calibri" panose="020F0502020204030204" pitchFamily="34" charset="0"/>
              </a:rPr>
              <a:t>L’affirmation d’une ambition très forte sur la « deuxième carrière », avec l’intégration des dispositifs de reconversion dans la sous-direction en charge du recrutement et de la formation, au sein du CMC</a:t>
            </a:r>
          </a:p>
          <a:p>
            <a:pPr marL="342900" marR="0" indent="-342900" defTabSz="914400" rtl="0" eaLnBrk="1" fontAlgn="base" latinLnBrk="0" hangingPunct="1">
              <a:lnSpc>
                <a:spcPct val="100000"/>
              </a:lnSpc>
              <a:spcBef>
                <a:spcPct val="0"/>
              </a:spcBef>
              <a:spcAft>
                <a:spcPct val="0"/>
              </a:spcAft>
              <a:buClr>
                <a:srgbClr val="00467A"/>
              </a:buClr>
              <a:buSzTx/>
              <a:buFont typeface="Arial" panose="020B0604020202020204" pitchFamily="34" charset="0"/>
              <a:buChar char="•"/>
              <a:tabLst/>
            </a:pPr>
            <a:r>
              <a:rPr lang="fr-FR" sz="1200" b="1" dirty="0" smtClean="0">
                <a:solidFill>
                  <a:schemeClr val="tx1">
                    <a:lumMod val="75000"/>
                    <a:lumOff val="25000"/>
                  </a:schemeClr>
                </a:solidFill>
                <a:latin typeface="Calibri" panose="020F0502020204030204" pitchFamily="34" charset="0"/>
                <a:cs typeface="Calibri" panose="020F0502020204030204" pitchFamily="34" charset="0"/>
              </a:rPr>
              <a:t>Une ambition renforcée en matière de qualité de vie au travail et de prévention, avec notamment l’affirmation du rôle de tête de réseau des BPRP de la DRH</a:t>
            </a:r>
          </a:p>
          <a:p>
            <a:pPr marL="342900" marR="0" indent="-342900" defTabSz="914400" rtl="0" eaLnBrk="1" fontAlgn="base" latinLnBrk="0" hangingPunct="1">
              <a:lnSpc>
                <a:spcPct val="100000"/>
              </a:lnSpc>
              <a:spcBef>
                <a:spcPct val="0"/>
              </a:spcBef>
              <a:spcAft>
                <a:spcPct val="0"/>
              </a:spcAft>
              <a:buClr>
                <a:srgbClr val="00467A"/>
              </a:buClr>
              <a:buSzTx/>
              <a:buFont typeface="Arial" panose="020B0604020202020204" pitchFamily="34" charset="0"/>
              <a:buChar char="•"/>
              <a:tabLst/>
            </a:pPr>
            <a:r>
              <a:rPr lang="fr-FR" sz="1200" b="1" dirty="0" smtClean="0">
                <a:solidFill>
                  <a:schemeClr val="tx1">
                    <a:lumMod val="75000"/>
                    <a:lumOff val="25000"/>
                  </a:schemeClr>
                </a:solidFill>
                <a:latin typeface="Calibri" panose="020F0502020204030204" pitchFamily="34" charset="0"/>
                <a:cs typeface="Calibri" panose="020F0502020204030204" pitchFamily="34" charset="0"/>
              </a:rPr>
              <a:t>Un « guichet unique » mieux identifié pour toutes les situations de discrimination ou de souffrance au travail, le service d’accompagnement et de médiation (« </a:t>
            </a:r>
            <a:r>
              <a:rPr lang="fr-FR" sz="1200" b="1" i="1" dirty="0" smtClean="0">
                <a:solidFill>
                  <a:schemeClr val="tx1">
                    <a:lumMod val="75000"/>
                    <a:lumOff val="25000"/>
                  </a:schemeClr>
                </a:solidFill>
                <a:latin typeface="Calibri" panose="020F0502020204030204" pitchFamily="34" charset="0"/>
                <a:cs typeface="Calibri" panose="020F0502020204030204" pitchFamily="34" charset="0"/>
              </a:rPr>
              <a:t>DRH à votre écoute</a:t>
            </a:r>
            <a:r>
              <a:rPr lang="fr-FR" sz="1200" b="1" dirty="0" smtClean="0">
                <a:solidFill>
                  <a:schemeClr val="tx1">
                    <a:lumMod val="75000"/>
                    <a:lumOff val="25000"/>
                  </a:schemeClr>
                </a:solidFill>
                <a:latin typeface="Calibri" panose="020F0502020204030204" pitchFamily="34" charset="0"/>
                <a:cs typeface="Calibri" panose="020F0502020204030204" pitchFamily="34" charset="0"/>
              </a:rPr>
              <a:t> »)</a:t>
            </a:r>
          </a:p>
          <a:p>
            <a:pPr marL="342900" marR="0" indent="-342900" defTabSz="914400" rtl="0" eaLnBrk="1" fontAlgn="base" latinLnBrk="0" hangingPunct="1">
              <a:lnSpc>
                <a:spcPct val="100000"/>
              </a:lnSpc>
              <a:spcBef>
                <a:spcPct val="0"/>
              </a:spcBef>
              <a:spcAft>
                <a:spcPct val="0"/>
              </a:spcAft>
              <a:buClr>
                <a:srgbClr val="00467A"/>
              </a:buClr>
              <a:buSzTx/>
              <a:buFont typeface="Arial" panose="020B0604020202020204" pitchFamily="34" charset="0"/>
              <a:buChar char="•"/>
              <a:tabLst/>
            </a:pPr>
            <a:r>
              <a:rPr lang="fr-FR" sz="1200" b="1" dirty="0" smtClean="0">
                <a:solidFill>
                  <a:schemeClr val="tx1">
                    <a:lumMod val="75000"/>
                    <a:lumOff val="25000"/>
                  </a:schemeClr>
                </a:solidFill>
                <a:latin typeface="Calibri" panose="020F0502020204030204" pitchFamily="34" charset="0"/>
                <a:cs typeface="Calibri" panose="020F0502020204030204" pitchFamily="34" charset="0"/>
              </a:rPr>
              <a:t>Une attention particulière portée à l’indemnisation des vacataires, prise en charge directement par le bureau des rémunérations</a:t>
            </a:r>
          </a:p>
        </p:txBody>
      </p:sp>
      <p:sp>
        <p:nvSpPr>
          <p:cNvPr id="8" name="Rectangle à coins arrondis 7"/>
          <p:cNvSpPr/>
          <p:nvPr/>
        </p:nvSpPr>
        <p:spPr bwMode="auto">
          <a:xfrm>
            <a:off x="2078897" y="692696"/>
            <a:ext cx="6813583" cy="1080120"/>
          </a:xfrm>
          <a:prstGeom prst="roundRect">
            <a:avLst/>
          </a:prstGeom>
          <a:noFill/>
          <a:ln w="9525" cap="flat" cmpd="sng" algn="ctr">
            <a:solidFill>
              <a:srgbClr val="C2D1DC"/>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42900" marR="0" indent="-342900" defTabSz="914400" rtl="0" eaLnBrk="1" fontAlgn="base" latinLnBrk="0" hangingPunct="1">
              <a:lnSpc>
                <a:spcPct val="100000"/>
              </a:lnSpc>
              <a:spcBef>
                <a:spcPct val="0"/>
              </a:spcBef>
              <a:spcAft>
                <a:spcPct val="0"/>
              </a:spcAft>
              <a:buClr>
                <a:srgbClr val="00467A"/>
              </a:buClr>
              <a:buSzTx/>
              <a:buFont typeface="Arial" panose="020B0604020202020204" pitchFamily="34" charset="0"/>
              <a:buChar char="•"/>
              <a:tabLst/>
            </a:pPr>
            <a:r>
              <a:rPr kumimoji="0" lang="fr-FR" sz="1200" b="1" i="0" u="none" strike="noStrike" cap="none" normalizeH="0" baseline="0" dirty="0" smtClean="0">
                <a:ln>
                  <a:noFill/>
                </a:ln>
                <a:solidFill>
                  <a:schemeClr val="tx1">
                    <a:lumMod val="75000"/>
                    <a:lumOff val="25000"/>
                  </a:schemeClr>
                </a:solidFill>
                <a:effectLst/>
                <a:latin typeface="Calibri" panose="020F0502020204030204" pitchFamily="34" charset="0"/>
                <a:cs typeface="Calibri" panose="020F0502020204030204" pitchFamily="34" charset="0"/>
              </a:rPr>
              <a:t>Un portage à haut niveau</a:t>
            </a:r>
            <a:r>
              <a:rPr kumimoji="0" lang="fr-FR" sz="1200" b="1" i="0" u="none" strike="noStrike" cap="none" normalizeH="0" dirty="0" smtClean="0">
                <a:ln>
                  <a:noFill/>
                </a:ln>
                <a:solidFill>
                  <a:schemeClr val="tx1">
                    <a:lumMod val="75000"/>
                    <a:lumOff val="25000"/>
                  </a:schemeClr>
                </a:solidFill>
                <a:effectLst/>
                <a:latin typeface="Calibri" panose="020F0502020204030204" pitchFamily="34" charset="0"/>
                <a:cs typeface="Calibri" panose="020F0502020204030204" pitchFamily="34" charset="0"/>
              </a:rPr>
              <a:t> des priorités fortes de la mandature (</a:t>
            </a:r>
            <a:r>
              <a:rPr lang="fr-FR" sz="1200" b="1" dirty="0" smtClean="0">
                <a:solidFill>
                  <a:schemeClr val="tx1">
                    <a:lumMod val="75000"/>
                    <a:lumOff val="25000"/>
                  </a:schemeClr>
                </a:solidFill>
                <a:latin typeface="Calibri" panose="020F0502020204030204" pitchFamily="34" charset="0"/>
                <a:cs typeface="Calibri" panose="020F0502020204030204" pitchFamily="34" charset="0"/>
              </a:rPr>
              <a:t>prévention des inaptitudes, gestion des reconversions, prévention de l’absence, </a:t>
            </a:r>
            <a:r>
              <a:rPr kumimoji="0" lang="fr-FR" sz="1200" b="1" i="0" u="none" strike="noStrike" cap="none" normalizeH="0" dirty="0" smtClean="0">
                <a:ln>
                  <a:noFill/>
                </a:ln>
                <a:solidFill>
                  <a:schemeClr val="tx1">
                    <a:lumMod val="75000"/>
                    <a:lumOff val="25000"/>
                  </a:schemeClr>
                </a:solidFill>
                <a:effectLst/>
                <a:latin typeface="Calibri" panose="020F0502020204030204" pitchFamily="34" charset="0"/>
                <a:cs typeface="Calibri" panose="020F0502020204030204" pitchFamily="34" charset="0"/>
              </a:rPr>
              <a:t>handicap, diversité…)</a:t>
            </a:r>
            <a:endParaRPr lang="fr-FR" sz="1200" b="1" dirty="0">
              <a:solidFill>
                <a:schemeClr val="tx1">
                  <a:lumMod val="75000"/>
                  <a:lumOff val="25000"/>
                </a:schemeClr>
              </a:solidFill>
              <a:latin typeface="Calibri" panose="020F0502020204030204" pitchFamily="34" charset="0"/>
              <a:cs typeface="Calibri" panose="020F0502020204030204" pitchFamily="34" charset="0"/>
            </a:endParaRPr>
          </a:p>
          <a:p>
            <a:pPr marL="342900" marR="0" indent="-342900" defTabSz="914400" rtl="0" eaLnBrk="1" fontAlgn="base" latinLnBrk="0" hangingPunct="1">
              <a:lnSpc>
                <a:spcPct val="100000"/>
              </a:lnSpc>
              <a:spcBef>
                <a:spcPct val="0"/>
              </a:spcBef>
              <a:spcAft>
                <a:spcPct val="0"/>
              </a:spcAft>
              <a:buClr>
                <a:srgbClr val="00467A"/>
              </a:buClr>
              <a:buSzTx/>
              <a:buFont typeface="Arial" panose="020B0604020202020204" pitchFamily="34" charset="0"/>
              <a:buChar char="•"/>
              <a:tabLst/>
            </a:pPr>
            <a:r>
              <a:rPr lang="fr-FR" sz="1200" b="1" dirty="0" smtClean="0">
                <a:solidFill>
                  <a:schemeClr val="tx1">
                    <a:lumMod val="75000"/>
                    <a:lumOff val="25000"/>
                  </a:schemeClr>
                </a:solidFill>
                <a:latin typeface="Calibri" panose="020F0502020204030204" pitchFamily="34" charset="0"/>
                <a:cs typeface="Calibri" panose="020F0502020204030204" pitchFamily="34" charset="0"/>
              </a:rPr>
              <a:t>Une meilleure prise en charge du volet RH des grands projets de modernisation avec un point d’entrée unique clairement identifié (déléguée aux réorganisations), au cœur de la sous-direction du pilotage </a:t>
            </a:r>
          </a:p>
        </p:txBody>
      </p:sp>
      <p:sp>
        <p:nvSpPr>
          <p:cNvPr id="9" name="Rectangle à coins arrondis 8"/>
          <p:cNvSpPr/>
          <p:nvPr/>
        </p:nvSpPr>
        <p:spPr bwMode="auto">
          <a:xfrm>
            <a:off x="2078897" y="4221088"/>
            <a:ext cx="6813583" cy="1584176"/>
          </a:xfrm>
          <a:prstGeom prst="roundRect">
            <a:avLst/>
          </a:prstGeom>
          <a:noFill/>
          <a:ln w="9525" cap="flat" cmpd="sng" algn="ctr">
            <a:solidFill>
              <a:srgbClr val="C2D1DC"/>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42900" marR="0" indent="-342900" defTabSz="914400" rtl="0" eaLnBrk="1" fontAlgn="base" latinLnBrk="0" hangingPunct="1">
              <a:lnSpc>
                <a:spcPct val="100000"/>
              </a:lnSpc>
              <a:spcBef>
                <a:spcPct val="0"/>
              </a:spcBef>
              <a:spcAft>
                <a:spcPct val="0"/>
              </a:spcAft>
              <a:buClr>
                <a:srgbClr val="00467A"/>
              </a:buClr>
              <a:buSzTx/>
              <a:buFont typeface="Arial" panose="020B0604020202020204" pitchFamily="34" charset="0"/>
              <a:buChar char="•"/>
              <a:tabLst/>
            </a:pPr>
            <a:r>
              <a:rPr kumimoji="0" lang="fr-FR" sz="1200" b="1" i="0" u="none" strike="noStrike" cap="none" normalizeH="0" baseline="0" dirty="0" smtClean="0">
                <a:ln>
                  <a:noFill/>
                </a:ln>
                <a:solidFill>
                  <a:schemeClr val="tx1">
                    <a:lumMod val="75000"/>
                    <a:lumOff val="25000"/>
                  </a:schemeClr>
                </a:solidFill>
                <a:effectLst/>
                <a:latin typeface="Calibri" panose="020F0502020204030204" pitchFamily="34" charset="0"/>
                <a:cs typeface="Calibri" panose="020F0502020204030204" pitchFamily="34" charset="0"/>
              </a:rPr>
              <a:t>Une</a:t>
            </a:r>
            <a:r>
              <a:rPr kumimoji="0" lang="fr-FR" sz="1200" b="1" i="0" u="none" strike="noStrike" cap="none" normalizeH="0" dirty="0" smtClean="0">
                <a:ln>
                  <a:noFill/>
                </a:ln>
                <a:solidFill>
                  <a:schemeClr val="tx1">
                    <a:lumMod val="75000"/>
                    <a:lumOff val="25000"/>
                  </a:schemeClr>
                </a:solidFill>
                <a:effectLst/>
                <a:latin typeface="Calibri" panose="020F0502020204030204" pitchFamily="34" charset="0"/>
                <a:cs typeface="Calibri" panose="020F0502020204030204" pitchFamily="34" charset="0"/>
              </a:rPr>
              <a:t> meilleure lisibilité de l’organigramme de la DRH, des points d’entrée mieux identifiés sur chaque sujet</a:t>
            </a:r>
          </a:p>
          <a:p>
            <a:pPr marL="342900" marR="0" indent="-342900" defTabSz="914400" rtl="0" eaLnBrk="1" fontAlgn="base" latinLnBrk="0" hangingPunct="1">
              <a:lnSpc>
                <a:spcPct val="100000"/>
              </a:lnSpc>
              <a:spcBef>
                <a:spcPct val="0"/>
              </a:spcBef>
              <a:spcAft>
                <a:spcPct val="0"/>
              </a:spcAft>
              <a:buClr>
                <a:srgbClr val="00467A"/>
              </a:buClr>
              <a:buSzTx/>
              <a:buFont typeface="Arial" panose="020B0604020202020204" pitchFamily="34" charset="0"/>
              <a:buChar char="•"/>
              <a:tabLst/>
            </a:pPr>
            <a:r>
              <a:rPr lang="fr-FR" sz="1200" b="1" dirty="0" smtClean="0">
                <a:solidFill>
                  <a:schemeClr val="tx1">
                    <a:lumMod val="75000"/>
                    <a:lumOff val="25000"/>
                  </a:schemeClr>
                </a:solidFill>
                <a:latin typeface="Calibri" panose="020F0502020204030204" pitchFamily="34" charset="0"/>
                <a:cs typeface="Calibri" panose="020F0502020204030204" pitchFamily="34" charset="0"/>
              </a:rPr>
              <a:t>Une ambition renouvelée pour le réseau RH, avec la création d’un service des politiques RH rattaché au directeur, en charge notamment de l’animation du réseau RH </a:t>
            </a:r>
          </a:p>
          <a:p>
            <a:pPr marL="342900" marR="0" indent="-342900" defTabSz="914400" rtl="0" eaLnBrk="1" fontAlgn="base" latinLnBrk="0" hangingPunct="1">
              <a:lnSpc>
                <a:spcPct val="100000"/>
              </a:lnSpc>
              <a:spcBef>
                <a:spcPct val="0"/>
              </a:spcBef>
              <a:spcAft>
                <a:spcPct val="0"/>
              </a:spcAft>
              <a:buClr>
                <a:srgbClr val="00467A"/>
              </a:buClr>
              <a:buSzTx/>
              <a:buFont typeface="Arial" panose="020B0604020202020204" pitchFamily="34" charset="0"/>
              <a:buChar char="•"/>
              <a:tabLst/>
            </a:pPr>
            <a:r>
              <a:rPr lang="fr-FR" sz="1200" b="1" dirty="0" smtClean="0">
                <a:solidFill>
                  <a:schemeClr val="tx1">
                    <a:lumMod val="75000"/>
                    <a:lumOff val="25000"/>
                  </a:schemeClr>
                </a:solidFill>
                <a:latin typeface="Calibri" panose="020F0502020204030204" pitchFamily="34" charset="0"/>
                <a:cs typeface="Calibri" panose="020F0502020204030204" pitchFamily="34" charset="0"/>
              </a:rPr>
              <a:t>Une nouvelle offre de services dédiée aux gestionnaires RH : l’école pratique des RH</a:t>
            </a:r>
          </a:p>
          <a:p>
            <a:pPr marL="342900" marR="0" indent="-342900" defTabSz="914400" rtl="0" eaLnBrk="1" fontAlgn="base" latinLnBrk="0" hangingPunct="1">
              <a:lnSpc>
                <a:spcPct val="100000"/>
              </a:lnSpc>
              <a:spcBef>
                <a:spcPct val="0"/>
              </a:spcBef>
              <a:spcAft>
                <a:spcPct val="0"/>
              </a:spcAft>
              <a:buClr>
                <a:srgbClr val="00467A"/>
              </a:buClr>
              <a:buSzTx/>
              <a:buFont typeface="Arial" panose="020B0604020202020204" pitchFamily="34" charset="0"/>
              <a:buChar char="•"/>
              <a:tabLst/>
            </a:pPr>
            <a:r>
              <a:rPr lang="fr-FR" sz="1200" b="1" dirty="0" smtClean="0">
                <a:solidFill>
                  <a:schemeClr val="tx1">
                    <a:lumMod val="75000"/>
                    <a:lumOff val="25000"/>
                  </a:schemeClr>
                </a:solidFill>
                <a:latin typeface="Calibri" panose="020F0502020204030204" pitchFamily="34" charset="0"/>
                <a:cs typeface="Calibri" panose="020F0502020204030204" pitchFamily="34" charset="0"/>
              </a:rPr>
              <a:t>Une organisation plus efficace sur les procédures disciplinaires, intégrées à l’activité des bureaux de gestion, avec un dispositif de contrôle-qualité et de pilotage des délais</a:t>
            </a:r>
          </a:p>
        </p:txBody>
      </p:sp>
      <p:sp>
        <p:nvSpPr>
          <p:cNvPr id="10" name="Rectangle à coins arrondis 9"/>
          <p:cNvSpPr/>
          <p:nvPr/>
        </p:nvSpPr>
        <p:spPr bwMode="auto">
          <a:xfrm>
            <a:off x="2051721" y="5877272"/>
            <a:ext cx="6840760" cy="648072"/>
          </a:xfrm>
          <a:prstGeom prst="roundRect">
            <a:avLst/>
          </a:prstGeom>
          <a:noFill/>
          <a:ln w="9525" cap="flat" cmpd="sng" algn="ctr">
            <a:solidFill>
              <a:srgbClr val="C2D1DC"/>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42900" marR="0" indent="-342900" defTabSz="914400" rtl="0" eaLnBrk="1" fontAlgn="base" latinLnBrk="0" hangingPunct="1">
              <a:lnSpc>
                <a:spcPct val="100000"/>
              </a:lnSpc>
              <a:spcBef>
                <a:spcPct val="0"/>
              </a:spcBef>
              <a:spcAft>
                <a:spcPct val="0"/>
              </a:spcAft>
              <a:buClr>
                <a:srgbClr val="00467A"/>
              </a:buClr>
              <a:buSzTx/>
              <a:buFont typeface="Arial" panose="020B0604020202020204" pitchFamily="34" charset="0"/>
              <a:buChar char="•"/>
              <a:tabLst/>
            </a:pPr>
            <a:r>
              <a:rPr lang="fr-FR" sz="1200" b="1" dirty="0" smtClean="0">
                <a:solidFill>
                  <a:schemeClr val="tx1">
                    <a:lumMod val="75000"/>
                    <a:lumOff val="25000"/>
                  </a:schemeClr>
                </a:solidFill>
                <a:latin typeface="Calibri" panose="020F0502020204030204" pitchFamily="34" charset="0"/>
                <a:cs typeface="Calibri" panose="020F0502020204030204" pitchFamily="34" charset="0"/>
              </a:rPr>
              <a:t>Des relations plus fluides grâce à la réduction des chevauchements de compétences</a:t>
            </a:r>
            <a:endParaRPr kumimoji="0" lang="fr-FR" sz="1200" b="1" i="0" u="none" strike="noStrike" cap="none" normalizeH="0" dirty="0" smtClean="0">
              <a:ln>
                <a:noFill/>
              </a:ln>
              <a:solidFill>
                <a:schemeClr val="tx1">
                  <a:lumMod val="75000"/>
                  <a:lumOff val="25000"/>
                </a:schemeClr>
              </a:solidFill>
              <a:effectLst/>
              <a:latin typeface="Calibri" panose="020F0502020204030204" pitchFamily="34" charset="0"/>
              <a:cs typeface="Calibri" panose="020F0502020204030204" pitchFamily="34" charset="0"/>
            </a:endParaRPr>
          </a:p>
          <a:p>
            <a:pPr marL="342900" marR="0" indent="-342900" defTabSz="914400" rtl="0" eaLnBrk="1" fontAlgn="base" latinLnBrk="0" hangingPunct="1">
              <a:lnSpc>
                <a:spcPct val="100000"/>
              </a:lnSpc>
              <a:spcBef>
                <a:spcPct val="0"/>
              </a:spcBef>
              <a:spcAft>
                <a:spcPct val="0"/>
              </a:spcAft>
              <a:buClr>
                <a:srgbClr val="00467A"/>
              </a:buClr>
              <a:buSzTx/>
              <a:buFont typeface="Arial" panose="020B0604020202020204" pitchFamily="34" charset="0"/>
              <a:buChar char="•"/>
              <a:tabLst/>
            </a:pPr>
            <a:r>
              <a:rPr lang="fr-FR" sz="1200" b="1" dirty="0">
                <a:solidFill>
                  <a:schemeClr val="tx1">
                    <a:lumMod val="75000"/>
                    <a:lumOff val="25000"/>
                  </a:schemeClr>
                </a:solidFill>
                <a:latin typeface="Calibri" panose="020F0502020204030204" pitchFamily="34" charset="0"/>
                <a:cs typeface="Calibri" panose="020F0502020204030204" pitchFamily="34" charset="0"/>
              </a:rPr>
              <a:t>A</a:t>
            </a:r>
            <a:r>
              <a:rPr lang="fr-FR" sz="1200" b="1" dirty="0" smtClean="0">
                <a:solidFill>
                  <a:schemeClr val="tx1">
                    <a:lumMod val="75000"/>
                    <a:lumOff val="25000"/>
                  </a:schemeClr>
                </a:solidFill>
                <a:latin typeface="Calibri" panose="020F0502020204030204" pitchFamily="34" charset="0"/>
                <a:cs typeface="Calibri" panose="020F0502020204030204" pitchFamily="34" charset="0"/>
              </a:rPr>
              <a:t>utonomie et responsabilisation accrues de chaque  SD sur son cœur de métier</a:t>
            </a:r>
          </a:p>
        </p:txBody>
      </p:sp>
    </p:spTree>
    <p:extLst>
      <p:ext uri="{BB962C8B-B14F-4D97-AF65-F5344CB8AC3E}">
        <p14:creationId xmlns:p14="http://schemas.microsoft.com/office/powerpoint/2010/main" val="2741675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sz="quarter" idx="17"/>
          </p:nvPr>
        </p:nvSpPr>
        <p:spPr/>
        <p:txBody>
          <a:bodyPr/>
          <a:lstStyle/>
          <a:p>
            <a:r>
              <a:rPr lang="fr-FR" dirty="0" smtClean="0"/>
              <a:t>Pourquoi une réorganisation de la DRH ?</a:t>
            </a:r>
            <a:endParaRPr lang="fr-FR" dirty="0"/>
          </a:p>
        </p:txBody>
      </p:sp>
      <p:sp>
        <p:nvSpPr>
          <p:cNvPr id="4" name="ZoneTexte 3"/>
          <p:cNvSpPr txBox="1"/>
          <p:nvPr/>
        </p:nvSpPr>
        <p:spPr>
          <a:xfrm>
            <a:off x="611560" y="1268760"/>
            <a:ext cx="3600400" cy="338554"/>
          </a:xfrm>
          <a:prstGeom prst="rect">
            <a:avLst/>
          </a:prstGeom>
          <a:noFill/>
        </p:spPr>
        <p:txBody>
          <a:bodyPr wrap="square" rtlCol="0">
            <a:sp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fr-FR" sz="1600" b="1" dirty="0" smtClean="0">
                <a:solidFill>
                  <a:srgbClr val="00467A"/>
                </a:solidFill>
                <a:latin typeface="Calibri" panose="020F0502020204030204" pitchFamily="34" charset="0"/>
              </a:rPr>
              <a:t>Les constats</a:t>
            </a:r>
            <a:endParaRPr lang="fr-FR" sz="1600" b="1" baseline="0" dirty="0" smtClean="0">
              <a:solidFill>
                <a:srgbClr val="00467A"/>
              </a:solidFill>
              <a:latin typeface="Calibri" panose="020F0502020204030204" pitchFamily="34" charset="0"/>
            </a:endParaRPr>
          </a:p>
        </p:txBody>
      </p:sp>
      <p:cxnSp>
        <p:nvCxnSpPr>
          <p:cNvPr id="5" name="Connecteur droit 4"/>
          <p:cNvCxnSpPr/>
          <p:nvPr/>
        </p:nvCxnSpPr>
        <p:spPr bwMode="auto">
          <a:xfrm>
            <a:off x="1331640" y="1628800"/>
            <a:ext cx="2124000" cy="0"/>
          </a:xfrm>
          <a:prstGeom prst="line">
            <a:avLst/>
          </a:prstGeom>
          <a:solidFill>
            <a:schemeClr val="accent1"/>
          </a:solidFill>
          <a:ln w="9525" cap="flat" cmpd="sng" algn="ctr">
            <a:solidFill>
              <a:schemeClr val="accent1">
                <a:lumMod val="75000"/>
              </a:schemeClr>
            </a:solidFill>
            <a:prstDash val="solid"/>
            <a:round/>
            <a:headEnd type="none" w="med" len="med"/>
            <a:tailEnd type="none" w="med" len="med"/>
          </a:ln>
          <a:effectLst/>
        </p:spPr>
      </p:cxnSp>
      <p:sp>
        <p:nvSpPr>
          <p:cNvPr id="6" name="ZoneTexte 5"/>
          <p:cNvSpPr txBox="1"/>
          <p:nvPr/>
        </p:nvSpPr>
        <p:spPr>
          <a:xfrm>
            <a:off x="611960" y="1775574"/>
            <a:ext cx="3600000" cy="3754874"/>
          </a:xfrm>
          <a:prstGeom prst="rect">
            <a:avLst/>
          </a:prstGeom>
          <a:noFill/>
        </p:spPr>
        <p:txBody>
          <a:bodyPr wrap="square" rtlCol="0">
            <a:spAutoFit/>
          </a:bodyPr>
          <a:lstStyle/>
          <a:p>
            <a:pPr marL="285750" marR="0" indent="-285750" algn="just"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r>
              <a:rPr lang="fr-FR" sz="1400" dirty="0" smtClean="0">
                <a:solidFill>
                  <a:srgbClr val="00467A"/>
                </a:solidFill>
                <a:latin typeface="Calibri" panose="020F0502020204030204" pitchFamily="34" charset="0"/>
              </a:rPr>
              <a:t>La DRH est une direction solide, à la compétence et à l’expertise reconnues, qui donne globalement satisfaction aux parties prenantes (élus, SG, directions, OS, agents)</a:t>
            </a:r>
          </a:p>
          <a:p>
            <a:pPr marL="285750" marR="0" indent="-285750" algn="just"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endParaRPr lang="fr-FR" sz="1400" dirty="0">
              <a:solidFill>
                <a:srgbClr val="00467A"/>
              </a:solidFill>
              <a:latin typeface="Calibri" panose="020F0502020204030204" pitchFamily="34" charset="0"/>
            </a:endParaRPr>
          </a:p>
          <a:p>
            <a:pPr marL="285750" marR="0" indent="-285750" algn="just"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r>
              <a:rPr lang="fr-FR" sz="1400" dirty="0" smtClean="0">
                <a:solidFill>
                  <a:srgbClr val="00467A"/>
                </a:solidFill>
                <a:latin typeface="Calibri" panose="020F0502020204030204" pitchFamily="34" charset="0"/>
              </a:rPr>
              <a:t>Plusieurs sujets sont « à cheval » sur deux ou plusieurs sous-directions, ce qui crée des coûts de  coordination importants. Sur certains sujets, nos partenaires  ont du mal à identifier le bon interlocuteur à la DRH</a:t>
            </a:r>
          </a:p>
          <a:p>
            <a:pPr marL="285750" marR="0" indent="-285750" algn="just"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endParaRPr lang="fr-FR" sz="1400" dirty="0">
              <a:solidFill>
                <a:srgbClr val="00467A"/>
              </a:solidFill>
              <a:latin typeface="Calibri" panose="020F0502020204030204" pitchFamily="34" charset="0"/>
            </a:endParaRPr>
          </a:p>
          <a:p>
            <a:pPr marL="285750" marR="0" indent="-285750" algn="just"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r>
              <a:rPr lang="fr-FR" sz="1400" dirty="0" smtClean="0">
                <a:solidFill>
                  <a:srgbClr val="00467A"/>
                </a:solidFill>
                <a:latin typeface="Calibri" panose="020F0502020204030204" pitchFamily="34" charset="0"/>
              </a:rPr>
              <a:t>Les priorités de la mandature (prévention des inaptitudes &amp; gestion des reconversions, accompagnement des réorganisations, handicap, diversité…) n’ont pas nécessairement de traduction organisationnelle à la hauteur des enjeux</a:t>
            </a:r>
          </a:p>
        </p:txBody>
      </p:sp>
      <p:sp>
        <p:nvSpPr>
          <p:cNvPr id="7" name="ZoneTexte 6"/>
          <p:cNvSpPr txBox="1"/>
          <p:nvPr/>
        </p:nvSpPr>
        <p:spPr>
          <a:xfrm>
            <a:off x="4932040" y="1268760"/>
            <a:ext cx="3600400" cy="338554"/>
          </a:xfrm>
          <a:prstGeom prst="rect">
            <a:avLst/>
          </a:prstGeom>
          <a:noFill/>
        </p:spPr>
        <p:txBody>
          <a:bodyPr wrap="square" rtlCol="0">
            <a:sp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fr-FR" sz="1600" b="1" dirty="0" smtClean="0">
                <a:solidFill>
                  <a:srgbClr val="00467A"/>
                </a:solidFill>
                <a:latin typeface="Calibri" panose="020F0502020204030204" pitchFamily="34" charset="0"/>
              </a:rPr>
              <a:t>Les objectifs</a:t>
            </a:r>
            <a:endParaRPr lang="fr-FR" sz="1600" b="1" baseline="0" dirty="0" smtClean="0">
              <a:solidFill>
                <a:srgbClr val="00467A"/>
              </a:solidFill>
              <a:latin typeface="Calibri" panose="020F0502020204030204" pitchFamily="34" charset="0"/>
            </a:endParaRPr>
          </a:p>
        </p:txBody>
      </p:sp>
      <p:cxnSp>
        <p:nvCxnSpPr>
          <p:cNvPr id="8" name="Connecteur droit 7"/>
          <p:cNvCxnSpPr/>
          <p:nvPr/>
        </p:nvCxnSpPr>
        <p:spPr bwMode="auto">
          <a:xfrm>
            <a:off x="5652120" y="1628800"/>
            <a:ext cx="2124000" cy="0"/>
          </a:xfrm>
          <a:prstGeom prst="line">
            <a:avLst/>
          </a:prstGeom>
          <a:solidFill>
            <a:schemeClr val="accent1"/>
          </a:solidFill>
          <a:ln w="9525" cap="flat" cmpd="sng" algn="ctr">
            <a:solidFill>
              <a:schemeClr val="accent1">
                <a:lumMod val="75000"/>
              </a:schemeClr>
            </a:solidFill>
            <a:prstDash val="solid"/>
            <a:round/>
            <a:headEnd type="none" w="med" len="med"/>
            <a:tailEnd type="none" w="med" len="med"/>
          </a:ln>
          <a:effectLst/>
        </p:spPr>
      </p:cxnSp>
      <p:sp>
        <p:nvSpPr>
          <p:cNvPr id="9" name="ZoneTexte 8"/>
          <p:cNvSpPr txBox="1"/>
          <p:nvPr/>
        </p:nvSpPr>
        <p:spPr>
          <a:xfrm>
            <a:off x="4932040" y="1775574"/>
            <a:ext cx="3600000" cy="3539430"/>
          </a:xfrm>
          <a:prstGeom prst="rect">
            <a:avLst/>
          </a:prstGeom>
          <a:noFill/>
        </p:spPr>
        <p:txBody>
          <a:bodyPr wrap="square" rtlCol="0">
            <a:spAutoFit/>
          </a:bodyPr>
          <a:lstStyle/>
          <a:p>
            <a:pPr marL="285750" marR="0" indent="-285750" algn="just"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r>
              <a:rPr lang="fr-FR" sz="1400" dirty="0" smtClean="0">
                <a:solidFill>
                  <a:srgbClr val="00467A"/>
                </a:solidFill>
                <a:latin typeface="Calibri" panose="020F0502020204030204" pitchFamily="34" charset="0"/>
              </a:rPr>
              <a:t>Construire sur l’existant : capitaliser sur les points forts en les pérennisant, pour préserver les acquis  – et éviter d’« abîmer l’outil » ou de désorganiser les équipes </a:t>
            </a:r>
          </a:p>
          <a:p>
            <a:pPr marL="285750" marR="0" indent="-285750" algn="just"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endParaRPr lang="fr-FR" sz="1400" dirty="0">
              <a:solidFill>
                <a:srgbClr val="00467A"/>
              </a:solidFill>
              <a:latin typeface="Calibri" panose="020F0502020204030204" pitchFamily="34" charset="0"/>
            </a:endParaRPr>
          </a:p>
          <a:p>
            <a:pPr marL="285750" marR="0" indent="-285750" algn="just"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r>
              <a:rPr lang="fr-FR" sz="1400" dirty="0" smtClean="0">
                <a:solidFill>
                  <a:srgbClr val="00467A"/>
                </a:solidFill>
                <a:latin typeface="Calibri" panose="020F0502020204030204" pitchFamily="34" charset="0"/>
              </a:rPr>
              <a:t>La cohérence interne des sous-directions doit être renforcée, à partir d’un effort de définition du « cœur de métier » de chacune des structures, qui pourra servir de fil rouge à des ajustements de structure</a:t>
            </a:r>
          </a:p>
          <a:p>
            <a:pPr marL="285750" marR="0" indent="-285750" algn="just"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endParaRPr lang="fr-FR" sz="1400" dirty="0">
              <a:solidFill>
                <a:srgbClr val="00467A"/>
              </a:solidFill>
              <a:latin typeface="Calibri" panose="020F0502020204030204" pitchFamily="34" charset="0"/>
            </a:endParaRPr>
          </a:p>
          <a:p>
            <a:pPr marL="285750" marR="0" indent="-285750" algn="just"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r>
              <a:rPr lang="fr-FR" sz="1400" dirty="0" smtClean="0">
                <a:solidFill>
                  <a:srgbClr val="00467A"/>
                </a:solidFill>
                <a:latin typeface="Calibri" panose="020F0502020204030204" pitchFamily="34" charset="0"/>
              </a:rPr>
              <a:t>Des réponses organisationnelles adaptées peuvent être imaginées à travers la création de structures ad hoc, ou encore par un changement de rattachement de structures existantes</a:t>
            </a:r>
            <a:endParaRPr lang="fr-FR" sz="1400" dirty="0">
              <a:solidFill>
                <a:srgbClr val="00467A"/>
              </a:solidFill>
              <a:latin typeface="Calibri" panose="020F0502020204030204" pitchFamily="34" charset="0"/>
            </a:endParaRPr>
          </a:p>
        </p:txBody>
      </p:sp>
    </p:spTree>
    <p:extLst>
      <p:ext uri="{BB962C8B-B14F-4D97-AF65-F5344CB8AC3E}">
        <p14:creationId xmlns:p14="http://schemas.microsoft.com/office/powerpoint/2010/main" val="15853912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21"/>
          </p:nvPr>
        </p:nvSpPr>
        <p:spPr>
          <a:xfrm>
            <a:off x="1115616" y="764704"/>
            <a:ext cx="7704856" cy="5832648"/>
          </a:xfrm>
        </p:spPr>
        <p:txBody>
          <a:bodyPr/>
          <a:lstStyle/>
          <a:p>
            <a:r>
              <a:rPr lang="fr-FR" u="sng" dirty="0" smtClean="0"/>
              <a:t>Le rythme de mise en œuvre</a:t>
            </a:r>
            <a:r>
              <a:rPr lang="fr-FR" dirty="0" smtClean="0"/>
              <a:t> : après réflexion, la date de mise en œuvre du nouvel organigramme a été fixée  au 1</a:t>
            </a:r>
            <a:r>
              <a:rPr lang="fr-FR" baseline="30000" dirty="0" smtClean="0"/>
              <a:t>er</a:t>
            </a:r>
            <a:r>
              <a:rPr lang="fr-FR" dirty="0" smtClean="0"/>
              <a:t> juillet, de manière à ne pas prolonger la période intercalaire</a:t>
            </a:r>
          </a:p>
          <a:p>
            <a:endParaRPr lang="fr-FR" u="sng" dirty="0" smtClean="0"/>
          </a:p>
          <a:p>
            <a:r>
              <a:rPr lang="fr-FR" u="sng" dirty="0" smtClean="0"/>
              <a:t>La </a:t>
            </a:r>
            <a:r>
              <a:rPr lang="fr-FR" u="sng" dirty="0"/>
              <a:t>p</a:t>
            </a:r>
            <a:r>
              <a:rPr lang="fr-FR" u="sng" dirty="0" smtClean="0"/>
              <a:t>rise en compte des cas individuels</a:t>
            </a:r>
            <a:r>
              <a:rPr lang="fr-FR" dirty="0" smtClean="0"/>
              <a:t> : certaines des évolutions envisagées ont pour conséquence des changements de rattachement et, dans un nombre très limité de cas (5), des redéploiements de postes au sein de la DRH (les agents concernés sont informés). Tout est mis en œuvre pour  accompagner les personnes concernées dans les meilleures conditions. 2 ont déjà accepté des propositions de postes au sein de la DRH. </a:t>
            </a:r>
          </a:p>
          <a:p>
            <a:endParaRPr lang="fr-FR" u="sng" dirty="0" smtClean="0"/>
          </a:p>
          <a:p>
            <a:r>
              <a:rPr lang="fr-FR" u="sng" dirty="0" smtClean="0"/>
              <a:t>La question de la publication des fiches de postes </a:t>
            </a:r>
            <a:r>
              <a:rPr lang="fr-FR" dirty="0" smtClean="0"/>
              <a:t>: il sera nécessaire de republier les fiches de postes des structures dont le périmètre aura été modifié. Pour autant, l’affectation des titulaires des postes ne sera pas remise en question.</a:t>
            </a:r>
          </a:p>
          <a:p>
            <a:endParaRPr lang="fr-FR" u="sng" dirty="0" smtClean="0"/>
          </a:p>
          <a:p>
            <a:r>
              <a:rPr lang="fr-FR" u="sng" dirty="0" smtClean="0"/>
              <a:t>Le contenu des missions sera précisé</a:t>
            </a:r>
            <a:r>
              <a:rPr lang="fr-FR" dirty="0" smtClean="0"/>
              <a:t> : au-delà de l’organigramme, des lettres de mission  préciseront les attributions et les objectifs  de chaque service. </a:t>
            </a:r>
          </a:p>
          <a:p>
            <a:endParaRPr lang="fr-FR" dirty="0"/>
          </a:p>
          <a:p>
            <a:r>
              <a:rPr lang="fr-FR" u="sng" dirty="0" smtClean="0"/>
              <a:t>Dans quelques cas bien identifiés, des déménagements seront nécessaires</a:t>
            </a:r>
            <a:r>
              <a:rPr lang="fr-FR" dirty="0" smtClean="0"/>
              <a:t> : ces déménagements concernent les bureaux de gestion (qui resteront tous au 2 rue Lobau), et les agents de Santé Amitié Ville de Paris.</a:t>
            </a:r>
          </a:p>
          <a:p>
            <a:endParaRPr lang="fr-FR" dirty="0" smtClean="0"/>
          </a:p>
          <a:p>
            <a:r>
              <a:rPr lang="fr-FR" u="sng" dirty="0" smtClean="0"/>
              <a:t>Des renforcements ponctuels</a:t>
            </a:r>
            <a:r>
              <a:rPr lang="fr-FR" dirty="0" smtClean="0"/>
              <a:t> : les ambitions traduites par le nouvel organigramme se traduiront par quelques renforts ponctuels</a:t>
            </a:r>
            <a:r>
              <a:rPr lang="fr-FR" dirty="0"/>
              <a:t> </a:t>
            </a:r>
            <a:r>
              <a:rPr lang="fr-FR" dirty="0" smtClean="0"/>
              <a:t>sur les secteurs les plus prioritaires.</a:t>
            </a:r>
            <a:endParaRPr lang="fr-FR" dirty="0"/>
          </a:p>
        </p:txBody>
      </p:sp>
      <p:sp>
        <p:nvSpPr>
          <p:cNvPr id="3" name="Espace réservé du texte 2"/>
          <p:cNvSpPr>
            <a:spLocks noGrp="1"/>
          </p:cNvSpPr>
          <p:nvPr>
            <p:ph type="body" sz="quarter" idx="17"/>
          </p:nvPr>
        </p:nvSpPr>
        <p:spPr/>
        <p:txBody>
          <a:bodyPr/>
          <a:lstStyle/>
          <a:p>
            <a:r>
              <a:rPr lang="fr-FR" dirty="0" smtClean="0"/>
              <a:t>Points d’attention pour les prochaines étapes</a:t>
            </a:r>
            <a:endParaRPr lang="fr-FR" dirty="0"/>
          </a:p>
        </p:txBody>
      </p:sp>
      <p:sp>
        <p:nvSpPr>
          <p:cNvPr id="4" name="Ellipse 3"/>
          <p:cNvSpPr/>
          <p:nvPr/>
        </p:nvSpPr>
        <p:spPr bwMode="auto">
          <a:xfrm>
            <a:off x="664927" y="836712"/>
            <a:ext cx="360000" cy="360040"/>
          </a:xfrm>
          <a:prstGeom prst="ellipse">
            <a:avLst/>
          </a:prstGeom>
          <a:solidFill>
            <a:srgbClr val="00467A"/>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smtClean="0">
                <a:ln>
                  <a:noFill/>
                </a:ln>
                <a:solidFill>
                  <a:schemeClr val="bg1"/>
                </a:solidFill>
                <a:effectLst/>
                <a:latin typeface="Arial" charset="0"/>
              </a:rPr>
              <a:t>1</a:t>
            </a:r>
          </a:p>
        </p:txBody>
      </p:sp>
      <p:sp>
        <p:nvSpPr>
          <p:cNvPr id="5" name="Ellipse 4"/>
          <p:cNvSpPr/>
          <p:nvPr/>
        </p:nvSpPr>
        <p:spPr bwMode="auto">
          <a:xfrm>
            <a:off x="664927" y="1700808"/>
            <a:ext cx="360000" cy="360040"/>
          </a:xfrm>
          <a:prstGeom prst="ellipse">
            <a:avLst/>
          </a:prstGeom>
          <a:solidFill>
            <a:srgbClr val="00467A"/>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fr-FR" sz="1600" b="1" dirty="0">
                <a:solidFill>
                  <a:schemeClr val="bg1"/>
                </a:solidFill>
              </a:rPr>
              <a:t>2</a:t>
            </a:r>
            <a:endParaRPr kumimoji="0" lang="fr-FR" sz="1600" b="1" i="0" u="none" strike="noStrike" cap="none" normalizeH="0" baseline="0" dirty="0" smtClean="0">
              <a:ln>
                <a:noFill/>
              </a:ln>
              <a:solidFill>
                <a:schemeClr val="bg1"/>
              </a:solidFill>
              <a:effectLst/>
              <a:latin typeface="Arial" charset="0"/>
            </a:endParaRPr>
          </a:p>
        </p:txBody>
      </p:sp>
      <p:sp>
        <p:nvSpPr>
          <p:cNvPr id="6" name="Ellipse 5"/>
          <p:cNvSpPr/>
          <p:nvPr/>
        </p:nvSpPr>
        <p:spPr bwMode="auto">
          <a:xfrm>
            <a:off x="664927" y="3068960"/>
            <a:ext cx="360000" cy="360040"/>
          </a:xfrm>
          <a:prstGeom prst="ellipse">
            <a:avLst/>
          </a:prstGeom>
          <a:solidFill>
            <a:srgbClr val="00467A"/>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fr-FR" sz="1600" b="1" dirty="0">
                <a:solidFill>
                  <a:schemeClr val="bg1"/>
                </a:solidFill>
              </a:rPr>
              <a:t>3</a:t>
            </a:r>
            <a:endParaRPr kumimoji="0" lang="fr-FR" sz="1600" b="1" i="0" u="none" strike="noStrike" cap="none" normalizeH="0" baseline="0" dirty="0" smtClean="0">
              <a:ln>
                <a:noFill/>
              </a:ln>
              <a:solidFill>
                <a:schemeClr val="bg1"/>
              </a:solidFill>
              <a:effectLst/>
              <a:latin typeface="Arial" charset="0"/>
            </a:endParaRPr>
          </a:p>
        </p:txBody>
      </p:sp>
      <p:sp>
        <p:nvSpPr>
          <p:cNvPr id="7" name="Ellipse 6"/>
          <p:cNvSpPr/>
          <p:nvPr/>
        </p:nvSpPr>
        <p:spPr bwMode="auto">
          <a:xfrm>
            <a:off x="664927" y="4077072"/>
            <a:ext cx="360000" cy="360040"/>
          </a:xfrm>
          <a:prstGeom prst="ellipse">
            <a:avLst/>
          </a:prstGeom>
          <a:solidFill>
            <a:srgbClr val="00467A"/>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fr-FR" sz="1600" b="1" dirty="0">
                <a:solidFill>
                  <a:schemeClr val="bg1"/>
                </a:solidFill>
              </a:rPr>
              <a:t>4</a:t>
            </a:r>
            <a:endParaRPr kumimoji="0" lang="fr-FR" sz="1600" b="1" i="0" u="none" strike="noStrike" cap="none" normalizeH="0" baseline="0" dirty="0" smtClean="0">
              <a:ln>
                <a:noFill/>
              </a:ln>
              <a:solidFill>
                <a:schemeClr val="bg1"/>
              </a:solidFill>
              <a:effectLst/>
              <a:latin typeface="Arial" charset="0"/>
            </a:endParaRPr>
          </a:p>
        </p:txBody>
      </p:sp>
      <p:sp>
        <p:nvSpPr>
          <p:cNvPr id="8" name="Ellipse 7"/>
          <p:cNvSpPr/>
          <p:nvPr/>
        </p:nvSpPr>
        <p:spPr bwMode="auto">
          <a:xfrm>
            <a:off x="664927" y="4941168"/>
            <a:ext cx="360000" cy="360040"/>
          </a:xfrm>
          <a:prstGeom prst="ellipse">
            <a:avLst/>
          </a:prstGeom>
          <a:solidFill>
            <a:srgbClr val="00467A"/>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fr-FR" sz="1600" b="1" dirty="0">
                <a:solidFill>
                  <a:schemeClr val="bg1"/>
                </a:solidFill>
              </a:rPr>
              <a:t>5</a:t>
            </a:r>
            <a:endParaRPr kumimoji="0" lang="fr-FR" sz="1600" b="1" i="0" u="none" strike="noStrike" cap="none" normalizeH="0" baseline="0" dirty="0" smtClean="0">
              <a:ln>
                <a:noFill/>
              </a:ln>
              <a:solidFill>
                <a:schemeClr val="bg1"/>
              </a:solidFill>
              <a:effectLst/>
              <a:latin typeface="Arial" charset="0"/>
            </a:endParaRPr>
          </a:p>
        </p:txBody>
      </p:sp>
      <p:sp>
        <p:nvSpPr>
          <p:cNvPr id="9" name="Ellipse 8"/>
          <p:cNvSpPr/>
          <p:nvPr/>
        </p:nvSpPr>
        <p:spPr bwMode="auto">
          <a:xfrm>
            <a:off x="664927" y="5877272"/>
            <a:ext cx="360000" cy="360040"/>
          </a:xfrm>
          <a:prstGeom prst="ellipse">
            <a:avLst/>
          </a:prstGeom>
          <a:solidFill>
            <a:srgbClr val="00467A"/>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smtClean="0">
                <a:ln>
                  <a:noFill/>
                </a:ln>
                <a:solidFill>
                  <a:schemeClr val="bg1"/>
                </a:solidFill>
                <a:effectLst/>
                <a:latin typeface="Arial" charset="0"/>
              </a:rPr>
              <a:t>6</a:t>
            </a:r>
          </a:p>
        </p:txBody>
      </p:sp>
    </p:spTree>
    <p:extLst>
      <p:ext uri="{BB962C8B-B14F-4D97-AF65-F5344CB8AC3E}">
        <p14:creationId xmlns:p14="http://schemas.microsoft.com/office/powerpoint/2010/main" val="33007898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21"/>
          </p:nvPr>
        </p:nvSpPr>
        <p:spPr>
          <a:xfrm>
            <a:off x="1115616" y="1412776"/>
            <a:ext cx="7200800" cy="4392488"/>
          </a:xfrm>
        </p:spPr>
        <p:txBody>
          <a:bodyPr/>
          <a:lstStyle/>
          <a:p>
            <a:r>
              <a:rPr lang="fr-FR" u="sng" dirty="0" smtClean="0"/>
              <a:t>Pas de bouleversement</a:t>
            </a:r>
            <a:r>
              <a:rPr lang="fr-FR" dirty="0" smtClean="0"/>
              <a:t> : pas de remise en cause de l’architecture générale ou du périmètre, mais plutôt des adaptations limitées de l’organigramme</a:t>
            </a:r>
          </a:p>
          <a:p>
            <a:endParaRPr lang="fr-FR" dirty="0"/>
          </a:p>
          <a:p>
            <a:r>
              <a:rPr lang="fr-FR" u="sng" dirty="0" smtClean="0"/>
              <a:t>Collégialité </a:t>
            </a:r>
            <a:r>
              <a:rPr lang="fr-FR" u="sng" dirty="0"/>
              <a:t>et </a:t>
            </a:r>
            <a:r>
              <a:rPr lang="fr-FR" u="sng" dirty="0" smtClean="0"/>
              <a:t>transparence</a:t>
            </a:r>
            <a:r>
              <a:rPr lang="fr-FR" dirty="0" smtClean="0"/>
              <a:t> : pas de réorganisation « en chambre » ni de « plan caché », démarche collective et ouverte associant toutes les parties prenantes</a:t>
            </a:r>
            <a:endParaRPr lang="fr-FR" dirty="0"/>
          </a:p>
          <a:p>
            <a:endParaRPr lang="fr-FR" dirty="0"/>
          </a:p>
          <a:p>
            <a:r>
              <a:rPr lang="fr-FR" u="sng" dirty="0" smtClean="0"/>
              <a:t>Le bon rythme </a:t>
            </a:r>
            <a:r>
              <a:rPr lang="fr-FR" dirty="0" smtClean="0"/>
              <a:t>: ni trop rapide, ni trop lent (les agents doivent pouvoir partir en vacances d’été avec une information claire et complète sur la nouvelle organisation)</a:t>
            </a:r>
          </a:p>
          <a:p>
            <a:endParaRPr lang="fr-FR" dirty="0"/>
          </a:p>
          <a:p>
            <a:r>
              <a:rPr lang="fr-FR" u="sng" dirty="0" smtClean="0"/>
              <a:t>Attention aux personnes</a:t>
            </a:r>
            <a:r>
              <a:rPr lang="fr-FR" dirty="0" smtClean="0"/>
              <a:t> : prise en compte systématique des enjeux SST très en amont, avec une attention particulière aux risques psychosociaux – non seulement ceux qui pourraient résulter du processus de réorganisation, mais aussi de la nouvelle organisation elle-même </a:t>
            </a:r>
          </a:p>
          <a:p>
            <a:endParaRPr lang="fr-FR" dirty="0"/>
          </a:p>
        </p:txBody>
      </p:sp>
      <p:sp>
        <p:nvSpPr>
          <p:cNvPr id="3" name="Espace réservé du texte 2"/>
          <p:cNvSpPr>
            <a:spLocks noGrp="1"/>
          </p:cNvSpPr>
          <p:nvPr>
            <p:ph type="body" sz="quarter" idx="17"/>
          </p:nvPr>
        </p:nvSpPr>
        <p:spPr/>
        <p:txBody>
          <a:bodyPr/>
          <a:lstStyle/>
          <a:p>
            <a:r>
              <a:rPr lang="fr-FR" dirty="0" smtClean="0"/>
              <a:t>Les grands principes de méthode</a:t>
            </a:r>
            <a:endParaRPr lang="fr-FR" dirty="0"/>
          </a:p>
        </p:txBody>
      </p:sp>
      <p:sp>
        <p:nvSpPr>
          <p:cNvPr id="4" name="Ellipse 3"/>
          <p:cNvSpPr/>
          <p:nvPr/>
        </p:nvSpPr>
        <p:spPr bwMode="auto">
          <a:xfrm>
            <a:off x="664927" y="1484784"/>
            <a:ext cx="360000" cy="360040"/>
          </a:xfrm>
          <a:prstGeom prst="ellipse">
            <a:avLst/>
          </a:prstGeom>
          <a:solidFill>
            <a:srgbClr val="00467A"/>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smtClean="0">
                <a:ln>
                  <a:noFill/>
                </a:ln>
                <a:solidFill>
                  <a:schemeClr val="bg1"/>
                </a:solidFill>
                <a:effectLst/>
                <a:latin typeface="Arial" charset="0"/>
              </a:rPr>
              <a:t>1</a:t>
            </a:r>
          </a:p>
        </p:txBody>
      </p:sp>
      <p:sp>
        <p:nvSpPr>
          <p:cNvPr id="5" name="Ellipse 4"/>
          <p:cNvSpPr/>
          <p:nvPr/>
        </p:nvSpPr>
        <p:spPr bwMode="auto">
          <a:xfrm>
            <a:off x="664927" y="2300875"/>
            <a:ext cx="360000" cy="360040"/>
          </a:xfrm>
          <a:prstGeom prst="ellipse">
            <a:avLst/>
          </a:prstGeom>
          <a:solidFill>
            <a:srgbClr val="00467A"/>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fr-FR" sz="1600" b="1" dirty="0">
                <a:solidFill>
                  <a:schemeClr val="bg1"/>
                </a:solidFill>
              </a:rPr>
              <a:t>2</a:t>
            </a:r>
            <a:endParaRPr kumimoji="0" lang="fr-FR" sz="1600" b="1" i="0" u="none" strike="noStrike" cap="none" normalizeH="0" baseline="0" dirty="0" smtClean="0">
              <a:ln>
                <a:noFill/>
              </a:ln>
              <a:solidFill>
                <a:schemeClr val="bg1"/>
              </a:solidFill>
              <a:effectLst/>
              <a:latin typeface="Arial" charset="0"/>
            </a:endParaRPr>
          </a:p>
        </p:txBody>
      </p:sp>
      <p:sp>
        <p:nvSpPr>
          <p:cNvPr id="6" name="Ellipse 5"/>
          <p:cNvSpPr/>
          <p:nvPr/>
        </p:nvSpPr>
        <p:spPr bwMode="auto">
          <a:xfrm>
            <a:off x="664927" y="3068960"/>
            <a:ext cx="360000" cy="360040"/>
          </a:xfrm>
          <a:prstGeom prst="ellipse">
            <a:avLst/>
          </a:prstGeom>
          <a:solidFill>
            <a:srgbClr val="00467A"/>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fr-FR" sz="1600" b="1" dirty="0">
                <a:solidFill>
                  <a:schemeClr val="bg1"/>
                </a:solidFill>
              </a:rPr>
              <a:t>3</a:t>
            </a:r>
            <a:endParaRPr kumimoji="0" lang="fr-FR" sz="1600" b="1" i="0" u="none" strike="noStrike" cap="none" normalizeH="0" baseline="0" dirty="0" smtClean="0">
              <a:ln>
                <a:noFill/>
              </a:ln>
              <a:solidFill>
                <a:schemeClr val="bg1"/>
              </a:solidFill>
              <a:effectLst/>
              <a:latin typeface="Arial" charset="0"/>
            </a:endParaRPr>
          </a:p>
        </p:txBody>
      </p:sp>
      <p:sp>
        <p:nvSpPr>
          <p:cNvPr id="7" name="Ellipse 6"/>
          <p:cNvSpPr/>
          <p:nvPr/>
        </p:nvSpPr>
        <p:spPr bwMode="auto">
          <a:xfrm>
            <a:off x="664927" y="3969060"/>
            <a:ext cx="360000" cy="360040"/>
          </a:xfrm>
          <a:prstGeom prst="ellipse">
            <a:avLst/>
          </a:prstGeom>
          <a:solidFill>
            <a:srgbClr val="00467A"/>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fr-FR" sz="1600" b="1" dirty="0">
                <a:solidFill>
                  <a:schemeClr val="bg1"/>
                </a:solidFill>
              </a:rPr>
              <a:t>4</a:t>
            </a:r>
            <a:endParaRPr kumimoji="0" lang="fr-FR" sz="1600" b="1" i="0" u="none" strike="noStrike" cap="none" normalizeH="0" baseline="0" dirty="0" smtClean="0">
              <a:ln>
                <a:noFill/>
              </a:ln>
              <a:solidFill>
                <a:schemeClr val="bg1"/>
              </a:solidFill>
              <a:effectLst/>
              <a:latin typeface="Arial" charset="0"/>
            </a:endParaRPr>
          </a:p>
        </p:txBody>
      </p:sp>
    </p:spTree>
    <p:extLst>
      <p:ext uri="{BB962C8B-B14F-4D97-AF65-F5344CB8AC3E}">
        <p14:creationId xmlns:p14="http://schemas.microsoft.com/office/powerpoint/2010/main" val="2046317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sz="quarter" idx="17"/>
          </p:nvPr>
        </p:nvSpPr>
        <p:spPr/>
        <p:txBody>
          <a:bodyPr/>
          <a:lstStyle/>
          <a:p>
            <a:r>
              <a:rPr lang="fr-FR" dirty="0" smtClean="0"/>
              <a:t>Associer toutes les parties prenantes</a:t>
            </a:r>
            <a:endParaRPr lang="fr-FR" dirty="0"/>
          </a:p>
        </p:txBody>
      </p:sp>
      <p:grpSp>
        <p:nvGrpSpPr>
          <p:cNvPr id="12" name="Groupe 11"/>
          <p:cNvGrpSpPr/>
          <p:nvPr/>
        </p:nvGrpSpPr>
        <p:grpSpPr>
          <a:xfrm>
            <a:off x="1115616" y="2022206"/>
            <a:ext cx="2088232" cy="2989178"/>
            <a:chOff x="893963" y="2023998"/>
            <a:chExt cx="2088232" cy="2989178"/>
          </a:xfrm>
        </p:grpSpPr>
        <p:sp>
          <p:nvSpPr>
            <p:cNvPr id="7" name="Ellipse 6"/>
            <p:cNvSpPr/>
            <p:nvPr/>
          </p:nvSpPr>
          <p:spPr bwMode="auto">
            <a:xfrm>
              <a:off x="893963" y="3789040"/>
              <a:ext cx="2088232" cy="1224136"/>
            </a:xfrm>
            <a:prstGeom prst="ellipse">
              <a:avLst/>
            </a:prstGeom>
            <a:solidFill>
              <a:srgbClr val="C2D1DC"/>
            </a:solidFill>
            <a:ln w="952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smtClean="0">
                  <a:ln>
                    <a:noFill/>
                  </a:ln>
                  <a:solidFill>
                    <a:srgbClr val="00467A"/>
                  </a:solidFill>
                  <a:effectLst/>
                  <a:latin typeface="Arial" charset="0"/>
                </a:rPr>
                <a:t>OS centrales</a:t>
              </a:r>
            </a:p>
          </p:txBody>
        </p:sp>
        <p:sp>
          <p:nvSpPr>
            <p:cNvPr id="8" name="Ellipse 7"/>
            <p:cNvSpPr/>
            <p:nvPr/>
          </p:nvSpPr>
          <p:spPr bwMode="auto">
            <a:xfrm>
              <a:off x="893963" y="2023998"/>
              <a:ext cx="2088232" cy="1224136"/>
            </a:xfrm>
            <a:prstGeom prst="ellipse">
              <a:avLst/>
            </a:prstGeom>
            <a:solidFill>
              <a:srgbClr val="C2D1DC"/>
            </a:solidFill>
            <a:ln w="952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smtClean="0">
                  <a:ln>
                    <a:noFill/>
                  </a:ln>
                  <a:solidFill>
                    <a:srgbClr val="00467A"/>
                  </a:solidFill>
                  <a:effectLst/>
                  <a:latin typeface="Arial" charset="0"/>
                </a:rPr>
                <a:t>Comité pluridisciplinaire RPS</a:t>
              </a:r>
              <a:r>
                <a:rPr kumimoji="0" lang="fr-FR" sz="1400" b="1" i="0" u="none" strike="noStrike" cap="none" normalizeH="0" dirty="0" smtClean="0">
                  <a:ln>
                    <a:noFill/>
                  </a:ln>
                  <a:solidFill>
                    <a:srgbClr val="00467A"/>
                  </a:solidFill>
                  <a:effectLst/>
                  <a:latin typeface="Arial" charset="0"/>
                </a:rPr>
                <a:t> </a:t>
              </a:r>
              <a:endParaRPr kumimoji="0" lang="fr-FR" sz="1400" b="1" i="0" u="none" strike="noStrike" cap="none" normalizeH="0" baseline="0" dirty="0" smtClean="0">
                <a:ln>
                  <a:noFill/>
                </a:ln>
                <a:solidFill>
                  <a:srgbClr val="00467A"/>
                </a:solidFill>
                <a:effectLst/>
                <a:latin typeface="Arial" charset="0"/>
              </a:endParaRPr>
            </a:p>
          </p:txBody>
        </p:sp>
      </p:grpSp>
      <p:grpSp>
        <p:nvGrpSpPr>
          <p:cNvPr id="14" name="Groupe 13"/>
          <p:cNvGrpSpPr/>
          <p:nvPr/>
        </p:nvGrpSpPr>
        <p:grpSpPr>
          <a:xfrm>
            <a:off x="3279329" y="1103547"/>
            <a:ext cx="2088232" cy="4917741"/>
            <a:chOff x="3347864" y="1103547"/>
            <a:chExt cx="2088232" cy="4917741"/>
          </a:xfrm>
        </p:grpSpPr>
        <p:sp>
          <p:nvSpPr>
            <p:cNvPr id="6" name="Ellipse 5"/>
            <p:cNvSpPr/>
            <p:nvPr/>
          </p:nvSpPr>
          <p:spPr bwMode="auto">
            <a:xfrm>
              <a:off x="3347864" y="1103547"/>
              <a:ext cx="2088232" cy="1224136"/>
            </a:xfrm>
            <a:prstGeom prst="ellipse">
              <a:avLst/>
            </a:prstGeom>
            <a:solidFill>
              <a:srgbClr val="C2D1DC"/>
            </a:solidFill>
            <a:ln w="952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fr-FR" sz="1400" b="1" dirty="0" smtClean="0">
                  <a:solidFill>
                    <a:srgbClr val="00467A"/>
                  </a:solidFill>
                </a:rPr>
                <a:t>Cadres &amp; agents</a:t>
              </a:r>
              <a:r>
                <a:rPr kumimoji="0" lang="fr-FR" sz="1400" b="1" i="0" u="none" strike="noStrike" cap="none" normalizeH="0" baseline="0" dirty="0" smtClean="0">
                  <a:ln>
                    <a:noFill/>
                  </a:ln>
                  <a:solidFill>
                    <a:srgbClr val="00467A"/>
                  </a:solidFill>
                  <a:effectLst/>
                </a:rPr>
                <a:t/>
              </a:r>
              <a:br>
                <a:rPr kumimoji="0" lang="fr-FR" sz="1400" b="1" i="0" u="none" strike="noStrike" cap="none" normalizeH="0" baseline="0" dirty="0" smtClean="0">
                  <a:ln>
                    <a:noFill/>
                  </a:ln>
                  <a:solidFill>
                    <a:srgbClr val="00467A"/>
                  </a:solidFill>
                  <a:effectLst/>
                </a:rPr>
              </a:br>
              <a:r>
                <a:rPr kumimoji="0" lang="fr-FR" sz="1400" b="1" i="0" u="none" strike="noStrike" cap="none" normalizeH="0" baseline="0" dirty="0" smtClean="0">
                  <a:ln>
                    <a:noFill/>
                  </a:ln>
                  <a:solidFill>
                    <a:srgbClr val="00467A"/>
                  </a:solidFill>
                  <a:effectLst/>
                </a:rPr>
                <a:t>de la DRH</a:t>
              </a:r>
            </a:p>
          </p:txBody>
        </p:sp>
        <p:sp>
          <p:nvSpPr>
            <p:cNvPr id="10" name="Ellipse 9"/>
            <p:cNvSpPr/>
            <p:nvPr/>
          </p:nvSpPr>
          <p:spPr bwMode="auto">
            <a:xfrm>
              <a:off x="3347864" y="4797152"/>
              <a:ext cx="2088232" cy="1224136"/>
            </a:xfrm>
            <a:prstGeom prst="ellipse">
              <a:avLst/>
            </a:prstGeom>
            <a:solidFill>
              <a:srgbClr val="C2D1DC"/>
            </a:solidFill>
            <a:ln w="952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fr-FR" sz="1400" b="1" dirty="0" smtClean="0">
                  <a:solidFill>
                    <a:srgbClr val="00467A"/>
                  </a:solidFill>
                </a:rPr>
                <a:t>Elus &amp; cabinets</a:t>
              </a:r>
              <a:endParaRPr kumimoji="0" lang="fr-FR" sz="1400" b="1" i="0" u="none" strike="noStrike" cap="none" normalizeH="0" baseline="0" dirty="0" smtClean="0">
                <a:ln>
                  <a:noFill/>
                </a:ln>
                <a:solidFill>
                  <a:srgbClr val="00467A"/>
                </a:solidFill>
                <a:effectLst/>
              </a:endParaRPr>
            </a:p>
          </p:txBody>
        </p:sp>
      </p:grpSp>
      <p:grpSp>
        <p:nvGrpSpPr>
          <p:cNvPr id="13" name="Groupe 12"/>
          <p:cNvGrpSpPr/>
          <p:nvPr/>
        </p:nvGrpSpPr>
        <p:grpSpPr>
          <a:xfrm>
            <a:off x="5364088" y="2020415"/>
            <a:ext cx="2088232" cy="2992761"/>
            <a:chOff x="5664696" y="2020415"/>
            <a:chExt cx="2088232" cy="2992761"/>
          </a:xfrm>
        </p:grpSpPr>
        <p:sp>
          <p:nvSpPr>
            <p:cNvPr id="9" name="Ellipse 8"/>
            <p:cNvSpPr/>
            <p:nvPr/>
          </p:nvSpPr>
          <p:spPr bwMode="auto">
            <a:xfrm>
              <a:off x="5664696" y="2020415"/>
              <a:ext cx="2088232" cy="1224136"/>
            </a:xfrm>
            <a:prstGeom prst="ellipse">
              <a:avLst/>
            </a:prstGeom>
            <a:solidFill>
              <a:srgbClr val="C2D1DC"/>
            </a:solidFill>
            <a:ln w="952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fr-FR" sz="1400" b="1" dirty="0" smtClean="0">
                  <a:solidFill>
                    <a:srgbClr val="00467A"/>
                  </a:solidFill>
                </a:rPr>
                <a:t>OS</a:t>
              </a:r>
              <a:r>
                <a:rPr kumimoji="0" lang="fr-FR" sz="1400" b="1" i="0" u="none" strike="noStrike" cap="none" normalizeH="0" baseline="0" dirty="0" smtClean="0">
                  <a:ln>
                    <a:noFill/>
                  </a:ln>
                  <a:solidFill>
                    <a:srgbClr val="00467A"/>
                  </a:solidFill>
                  <a:effectLst/>
                  <a:latin typeface="Arial" charset="0"/>
                </a:rPr>
                <a:t> de la DRH</a:t>
              </a:r>
            </a:p>
          </p:txBody>
        </p:sp>
        <p:sp>
          <p:nvSpPr>
            <p:cNvPr id="11" name="Ellipse 10"/>
            <p:cNvSpPr/>
            <p:nvPr/>
          </p:nvSpPr>
          <p:spPr bwMode="auto">
            <a:xfrm>
              <a:off x="5664696" y="3789040"/>
              <a:ext cx="2088232" cy="1224136"/>
            </a:xfrm>
            <a:prstGeom prst="ellipse">
              <a:avLst/>
            </a:prstGeom>
            <a:solidFill>
              <a:srgbClr val="C2D1DC"/>
            </a:solidFill>
            <a:ln w="952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fr-FR" sz="1400" b="1" dirty="0" smtClean="0">
                  <a:solidFill>
                    <a:srgbClr val="00467A"/>
                  </a:solidFill>
                </a:rPr>
                <a:t>SG &amp; directions</a:t>
              </a:r>
              <a:endParaRPr kumimoji="0" lang="fr-FR" sz="1400" b="1" i="0" u="none" strike="noStrike" cap="none" normalizeH="0" baseline="0" dirty="0" smtClean="0">
                <a:ln>
                  <a:noFill/>
                </a:ln>
                <a:solidFill>
                  <a:srgbClr val="00467A"/>
                </a:solidFill>
                <a:effectLst/>
              </a:endParaRPr>
            </a:p>
          </p:txBody>
        </p:sp>
      </p:grpSp>
      <p:sp>
        <p:nvSpPr>
          <p:cNvPr id="15" name="Flèche droite 14"/>
          <p:cNvSpPr/>
          <p:nvPr/>
        </p:nvSpPr>
        <p:spPr bwMode="auto">
          <a:xfrm rot="20230842">
            <a:off x="3181726" y="3585229"/>
            <a:ext cx="788615" cy="758722"/>
          </a:xfrm>
          <a:prstGeom prst="rightArrow">
            <a:avLst/>
          </a:prstGeom>
          <a:solidFill>
            <a:srgbClr val="D9D9D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
        <p:nvSpPr>
          <p:cNvPr id="16" name="Flèche droite 15"/>
          <p:cNvSpPr/>
          <p:nvPr/>
        </p:nvSpPr>
        <p:spPr bwMode="auto">
          <a:xfrm rot="1622378">
            <a:off x="3194821" y="2772061"/>
            <a:ext cx="788615" cy="758722"/>
          </a:xfrm>
          <a:prstGeom prst="rightArrow">
            <a:avLst/>
          </a:prstGeom>
          <a:solidFill>
            <a:srgbClr val="D9D9D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
        <p:nvSpPr>
          <p:cNvPr id="17" name="Flèche droite 16"/>
          <p:cNvSpPr/>
          <p:nvPr/>
        </p:nvSpPr>
        <p:spPr bwMode="auto">
          <a:xfrm rot="5400000">
            <a:off x="3894411" y="2416116"/>
            <a:ext cx="788615" cy="758722"/>
          </a:xfrm>
          <a:prstGeom prst="rightArrow">
            <a:avLst/>
          </a:prstGeom>
          <a:solidFill>
            <a:srgbClr val="D9D9D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
        <p:nvSpPr>
          <p:cNvPr id="18" name="Flèche droite 17"/>
          <p:cNvSpPr/>
          <p:nvPr/>
        </p:nvSpPr>
        <p:spPr bwMode="auto">
          <a:xfrm rot="16200000">
            <a:off x="3874457" y="3951475"/>
            <a:ext cx="788615" cy="758722"/>
          </a:xfrm>
          <a:prstGeom prst="rightArrow">
            <a:avLst/>
          </a:prstGeom>
          <a:solidFill>
            <a:srgbClr val="D9D9D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
        <p:nvSpPr>
          <p:cNvPr id="19" name="Flèche droite 18"/>
          <p:cNvSpPr/>
          <p:nvPr/>
        </p:nvSpPr>
        <p:spPr bwMode="auto">
          <a:xfrm rot="7847764">
            <a:off x="4666543" y="2801282"/>
            <a:ext cx="788615" cy="758722"/>
          </a:xfrm>
          <a:prstGeom prst="rightArrow">
            <a:avLst/>
          </a:prstGeom>
          <a:solidFill>
            <a:srgbClr val="D9D9D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
        <p:nvSpPr>
          <p:cNvPr id="20" name="Flèche droite 19"/>
          <p:cNvSpPr/>
          <p:nvPr/>
        </p:nvSpPr>
        <p:spPr bwMode="auto">
          <a:xfrm rot="13154404">
            <a:off x="4665999" y="3544578"/>
            <a:ext cx="788615" cy="758722"/>
          </a:xfrm>
          <a:prstGeom prst="rightArrow">
            <a:avLst/>
          </a:prstGeom>
          <a:solidFill>
            <a:srgbClr val="D9D9D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2452409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21"/>
          </p:nvPr>
        </p:nvSpPr>
        <p:spPr>
          <a:xfrm>
            <a:off x="755650" y="836613"/>
            <a:ext cx="7488238" cy="5761037"/>
          </a:xfrm>
        </p:spPr>
        <p:txBody>
          <a:bodyPr/>
          <a:lstStyle/>
          <a:p>
            <a:pPr algn="just">
              <a:defRPr/>
            </a:pPr>
            <a:endParaRPr lang="fr-FR" sz="1600" b="1" dirty="0" smtClean="0"/>
          </a:p>
          <a:p>
            <a:pPr algn="just">
              <a:defRPr/>
            </a:pPr>
            <a:endParaRPr lang="fr-FR" sz="1600" b="1" dirty="0"/>
          </a:p>
          <a:p>
            <a:pPr indent="0" algn="just">
              <a:buFont typeface="Arial" panose="020B0604020202020204" pitchFamily="34" charset="0"/>
              <a:buNone/>
              <a:defRPr/>
            </a:pPr>
            <a:endParaRPr lang="fr-FR" sz="1600" b="1" dirty="0" smtClean="0"/>
          </a:p>
          <a:p>
            <a:pPr indent="0" algn="just">
              <a:buFont typeface="Arial" panose="020B0604020202020204" pitchFamily="34" charset="0"/>
              <a:buNone/>
              <a:defRPr/>
            </a:pPr>
            <a:endParaRPr lang="fr-FR" sz="1600" b="1" dirty="0" smtClean="0"/>
          </a:p>
        </p:txBody>
      </p:sp>
      <p:sp>
        <p:nvSpPr>
          <p:cNvPr id="77826" name="Espace réservé du texte 2"/>
          <p:cNvSpPr>
            <a:spLocks noGrp="1"/>
          </p:cNvSpPr>
          <p:nvPr>
            <p:ph type="body" sz="quarter" idx="17"/>
          </p:nvPr>
        </p:nvSpPr>
        <p:spPr bwMode="auto">
          <a:xfrm>
            <a:off x="179388" y="260350"/>
            <a:ext cx="8640762" cy="252413"/>
          </a:xfrm>
          <a:noFill/>
          <a:ln>
            <a:miter lim="800000"/>
            <a:headEnd/>
            <a:tailEnd/>
          </a:ln>
        </p:spPr>
        <p:txBody>
          <a:bodyPr vert="horz" wrap="square" lIns="91440" tIns="45720" rIns="91440" bIns="45720" numCol="1" compatLnSpc="1">
            <a:prstTxWarp prst="textNoShape">
              <a:avLst/>
            </a:prstTxWarp>
          </a:bodyPr>
          <a:lstStyle/>
          <a:p>
            <a:pPr eaLnBrk="1" hangingPunct="1">
              <a:spcBef>
                <a:spcPct val="0"/>
              </a:spcBef>
            </a:pPr>
            <a:r>
              <a:rPr lang="fr-FR" dirty="0"/>
              <a:t>F</a:t>
            </a:r>
            <a:r>
              <a:rPr lang="fr-FR" dirty="0" smtClean="0"/>
              <a:t>ocus sur les ateliers</a:t>
            </a:r>
          </a:p>
        </p:txBody>
      </p:sp>
      <p:graphicFrame>
        <p:nvGraphicFramePr>
          <p:cNvPr id="6" name="Tableau 5"/>
          <p:cNvGraphicFramePr>
            <a:graphicFrameLocks noGrp="1"/>
          </p:cNvGraphicFramePr>
          <p:nvPr>
            <p:extLst>
              <p:ext uri="{D42A27DB-BD31-4B8C-83A1-F6EECF244321}">
                <p14:modId xmlns:p14="http://schemas.microsoft.com/office/powerpoint/2010/main" val="757850502"/>
              </p:ext>
            </p:extLst>
          </p:nvPr>
        </p:nvGraphicFramePr>
        <p:xfrm>
          <a:off x="107950" y="1620838"/>
          <a:ext cx="8910875" cy="3536857"/>
        </p:xfrm>
        <a:graphic>
          <a:graphicData uri="http://schemas.openxmlformats.org/drawingml/2006/table">
            <a:tbl>
              <a:tblPr firstRow="1" firstCol="1" bandRow="1">
                <a:tableStyleId>{5C22544A-7EE6-4342-B048-85BDC9FD1C3A}</a:tableStyleId>
              </a:tblPr>
              <a:tblGrid>
                <a:gridCol w="1758518"/>
                <a:gridCol w="1594152"/>
                <a:gridCol w="1793289"/>
                <a:gridCol w="1654859"/>
                <a:gridCol w="2110057"/>
              </a:tblGrid>
              <a:tr h="2829487">
                <a:tc>
                  <a:txBody>
                    <a:bodyPr/>
                    <a:lstStyle/>
                    <a:p>
                      <a:pPr algn="ctr">
                        <a:spcAft>
                          <a:spcPts val="0"/>
                        </a:spcAft>
                      </a:pPr>
                      <a:r>
                        <a:rPr lang="fr-FR" sz="1600" b="0" dirty="0">
                          <a:solidFill>
                            <a:srgbClr val="00467A"/>
                          </a:solidFill>
                          <a:effectLst/>
                          <a:latin typeface="Calibri" panose="020F0502020204030204" pitchFamily="34" charset="0"/>
                        </a:rPr>
                        <a:t>ATELIER 1</a:t>
                      </a:r>
                    </a:p>
                    <a:p>
                      <a:pPr algn="ctr">
                        <a:spcAft>
                          <a:spcPts val="0"/>
                        </a:spcAft>
                      </a:pPr>
                      <a:endParaRPr lang="fr-FR" sz="1600" b="0" dirty="0" smtClean="0">
                        <a:solidFill>
                          <a:srgbClr val="00467A"/>
                        </a:solidFill>
                        <a:effectLst/>
                        <a:latin typeface="Calibri" panose="020F0502020204030204" pitchFamily="34" charset="0"/>
                      </a:endParaRPr>
                    </a:p>
                    <a:p>
                      <a:pPr algn="ctr">
                        <a:spcAft>
                          <a:spcPts val="0"/>
                        </a:spcAft>
                      </a:pPr>
                      <a:endParaRPr lang="fr-FR" sz="1600" b="0" dirty="0" smtClean="0">
                        <a:solidFill>
                          <a:srgbClr val="00467A"/>
                        </a:solidFill>
                        <a:effectLst/>
                        <a:latin typeface="Calibri" panose="020F0502020204030204" pitchFamily="34" charset="0"/>
                      </a:endParaRPr>
                    </a:p>
                    <a:p>
                      <a:pPr algn="ctr">
                        <a:spcAft>
                          <a:spcPts val="0"/>
                        </a:spcAft>
                      </a:pPr>
                      <a:r>
                        <a:rPr lang="fr-FR" sz="1600" b="0" dirty="0" smtClean="0">
                          <a:solidFill>
                            <a:srgbClr val="00467A"/>
                          </a:solidFill>
                          <a:effectLst/>
                          <a:latin typeface="Calibri" panose="020F0502020204030204" pitchFamily="34" charset="0"/>
                        </a:rPr>
                        <a:t>Regroupement </a:t>
                      </a:r>
                      <a:br>
                        <a:rPr lang="fr-FR" sz="1600" b="0" dirty="0" smtClean="0">
                          <a:solidFill>
                            <a:srgbClr val="00467A"/>
                          </a:solidFill>
                          <a:effectLst/>
                          <a:latin typeface="Calibri" panose="020F0502020204030204" pitchFamily="34" charset="0"/>
                        </a:rPr>
                      </a:br>
                      <a:r>
                        <a:rPr lang="fr-FR" sz="1600" b="0" dirty="0" smtClean="0">
                          <a:solidFill>
                            <a:srgbClr val="00467A"/>
                          </a:solidFill>
                          <a:effectLst/>
                          <a:latin typeface="Calibri" panose="020F0502020204030204" pitchFamily="34" charset="0"/>
                        </a:rPr>
                        <a:t>des </a:t>
                      </a:r>
                      <a:r>
                        <a:rPr lang="fr-FR" sz="1600" b="0" dirty="0">
                          <a:solidFill>
                            <a:srgbClr val="00467A"/>
                          </a:solidFill>
                          <a:effectLst/>
                          <a:latin typeface="Calibri" panose="020F0502020204030204" pitchFamily="34" charset="0"/>
                        </a:rPr>
                        <a:t>bureaux </a:t>
                      </a:r>
                      <a:r>
                        <a:rPr lang="fr-FR" sz="1600" b="0" dirty="0" smtClean="0">
                          <a:solidFill>
                            <a:srgbClr val="00467A"/>
                          </a:solidFill>
                          <a:effectLst/>
                          <a:latin typeface="Calibri" panose="020F0502020204030204" pitchFamily="34" charset="0"/>
                        </a:rPr>
                        <a:t/>
                      </a:r>
                      <a:br>
                        <a:rPr lang="fr-FR" sz="1600" b="0" dirty="0" smtClean="0">
                          <a:solidFill>
                            <a:srgbClr val="00467A"/>
                          </a:solidFill>
                          <a:effectLst/>
                          <a:latin typeface="Calibri" panose="020F0502020204030204" pitchFamily="34" charset="0"/>
                        </a:rPr>
                      </a:br>
                      <a:r>
                        <a:rPr lang="fr-FR" sz="1600" b="0" dirty="0" smtClean="0">
                          <a:solidFill>
                            <a:srgbClr val="00467A"/>
                          </a:solidFill>
                          <a:effectLst/>
                          <a:latin typeface="Calibri" panose="020F0502020204030204" pitchFamily="34" charset="0"/>
                        </a:rPr>
                        <a:t>de </a:t>
                      </a:r>
                      <a:r>
                        <a:rPr lang="fr-FR" sz="1600" b="0" dirty="0">
                          <a:solidFill>
                            <a:srgbClr val="00467A"/>
                          </a:solidFill>
                          <a:effectLst/>
                          <a:latin typeface="Calibri" panose="020F0502020204030204" pitchFamily="34" charset="0"/>
                        </a:rPr>
                        <a:t>gestion </a:t>
                      </a:r>
                      <a:r>
                        <a:rPr lang="fr-FR" sz="1600" b="0" dirty="0" smtClean="0">
                          <a:solidFill>
                            <a:srgbClr val="00467A"/>
                          </a:solidFill>
                          <a:effectLst/>
                          <a:latin typeface="Calibri" panose="020F0502020204030204" pitchFamily="34" charset="0"/>
                        </a:rPr>
                        <a:t>: </a:t>
                      </a:r>
                      <a:br>
                        <a:rPr lang="fr-FR" sz="1600" b="0" dirty="0" smtClean="0">
                          <a:solidFill>
                            <a:srgbClr val="00467A"/>
                          </a:solidFill>
                          <a:effectLst/>
                          <a:latin typeface="Calibri" panose="020F0502020204030204" pitchFamily="34" charset="0"/>
                        </a:rPr>
                      </a:br>
                      <a:r>
                        <a:rPr lang="fr-FR" sz="1600" b="0" dirty="0" smtClean="0">
                          <a:solidFill>
                            <a:srgbClr val="00467A"/>
                          </a:solidFill>
                          <a:effectLst/>
                          <a:latin typeface="Calibri" panose="020F0502020204030204" pitchFamily="34" charset="0"/>
                        </a:rPr>
                        <a:t>quelle clé </a:t>
                      </a:r>
                      <a:r>
                        <a:rPr lang="fr-FR" sz="1600" b="0" dirty="0">
                          <a:solidFill>
                            <a:srgbClr val="00467A"/>
                          </a:solidFill>
                          <a:effectLst/>
                          <a:latin typeface="Calibri" panose="020F0502020204030204" pitchFamily="34" charset="0"/>
                        </a:rPr>
                        <a:t>d’entrée ? </a:t>
                      </a:r>
                      <a:endParaRPr lang="fr-FR" sz="1600" b="0" dirty="0">
                        <a:solidFill>
                          <a:srgbClr val="00467A"/>
                        </a:solidFill>
                        <a:effectLst/>
                        <a:latin typeface="Calibri" panose="020F0502020204030204" pitchFamily="34" charset="0"/>
                        <a:ea typeface="Calibri"/>
                        <a:cs typeface="Times New Roman"/>
                      </a:endParaRPr>
                    </a:p>
                  </a:txBody>
                  <a:tcPr marL="61615" marR="61615" marT="0" marB="0">
                    <a:solidFill>
                      <a:srgbClr val="C2D1DC"/>
                    </a:solidFill>
                  </a:tcPr>
                </a:tc>
                <a:tc>
                  <a:txBody>
                    <a:bodyPr/>
                    <a:lstStyle/>
                    <a:p>
                      <a:pPr algn="ctr">
                        <a:spcAft>
                          <a:spcPts val="0"/>
                        </a:spcAft>
                      </a:pPr>
                      <a:r>
                        <a:rPr lang="fr-FR" sz="1600" b="0" dirty="0">
                          <a:solidFill>
                            <a:srgbClr val="00467A"/>
                          </a:solidFill>
                          <a:effectLst/>
                          <a:latin typeface="Calibri" panose="020F0502020204030204" pitchFamily="34" charset="0"/>
                        </a:rPr>
                        <a:t>ATELIER 2</a:t>
                      </a:r>
                    </a:p>
                    <a:p>
                      <a:pPr algn="ctr">
                        <a:spcAft>
                          <a:spcPts val="0"/>
                        </a:spcAft>
                      </a:pPr>
                      <a:endParaRPr lang="fr-FR" sz="1600" b="0" dirty="0" smtClean="0">
                        <a:solidFill>
                          <a:srgbClr val="00467A"/>
                        </a:solidFill>
                        <a:effectLst/>
                        <a:latin typeface="Calibri" panose="020F0502020204030204" pitchFamily="34" charset="0"/>
                      </a:endParaRPr>
                    </a:p>
                    <a:p>
                      <a:pPr algn="ctr">
                        <a:spcAft>
                          <a:spcPts val="0"/>
                        </a:spcAft>
                      </a:pPr>
                      <a:endParaRPr lang="fr-FR" sz="1600" b="0" dirty="0" smtClean="0">
                        <a:solidFill>
                          <a:srgbClr val="00467A"/>
                        </a:solidFill>
                        <a:effectLst/>
                        <a:latin typeface="Calibri" panose="020F0502020204030204" pitchFamily="34" charset="0"/>
                      </a:endParaRPr>
                    </a:p>
                    <a:p>
                      <a:pPr algn="ctr">
                        <a:spcAft>
                          <a:spcPts val="0"/>
                        </a:spcAft>
                      </a:pPr>
                      <a:r>
                        <a:rPr lang="fr-FR" sz="1600" b="0" dirty="0" smtClean="0">
                          <a:solidFill>
                            <a:srgbClr val="00467A"/>
                          </a:solidFill>
                          <a:effectLst/>
                          <a:latin typeface="Calibri" panose="020F0502020204030204" pitchFamily="34" charset="0"/>
                        </a:rPr>
                        <a:t>Comment </a:t>
                      </a:r>
                      <a:br>
                        <a:rPr lang="fr-FR" sz="1600" b="0" dirty="0" smtClean="0">
                          <a:solidFill>
                            <a:srgbClr val="00467A"/>
                          </a:solidFill>
                          <a:effectLst/>
                          <a:latin typeface="Calibri" panose="020F0502020204030204" pitchFamily="34" charset="0"/>
                        </a:rPr>
                      </a:br>
                      <a:r>
                        <a:rPr lang="fr-FR" sz="1600" b="0" dirty="0" smtClean="0">
                          <a:solidFill>
                            <a:srgbClr val="00467A"/>
                          </a:solidFill>
                          <a:effectLst/>
                          <a:latin typeface="Calibri" panose="020F0502020204030204" pitchFamily="34" charset="0"/>
                        </a:rPr>
                        <a:t>mieux </a:t>
                      </a:r>
                      <a:r>
                        <a:rPr lang="fr-FR" sz="1600" b="0" dirty="0">
                          <a:solidFill>
                            <a:srgbClr val="00467A"/>
                          </a:solidFill>
                          <a:effectLst/>
                          <a:latin typeface="Calibri" panose="020F0502020204030204" pitchFamily="34" charset="0"/>
                        </a:rPr>
                        <a:t>accompagner </a:t>
                      </a:r>
                      <a:r>
                        <a:rPr lang="fr-FR" sz="1600" b="0" dirty="0" smtClean="0">
                          <a:solidFill>
                            <a:srgbClr val="00467A"/>
                          </a:solidFill>
                          <a:effectLst/>
                          <a:latin typeface="Calibri" panose="020F0502020204030204" pitchFamily="34" charset="0"/>
                        </a:rPr>
                        <a:t>mobilité </a:t>
                      </a:r>
                      <a:br>
                        <a:rPr lang="fr-FR" sz="1600" b="0" dirty="0" smtClean="0">
                          <a:solidFill>
                            <a:srgbClr val="00467A"/>
                          </a:solidFill>
                          <a:effectLst/>
                          <a:latin typeface="Calibri" panose="020F0502020204030204" pitchFamily="34" charset="0"/>
                        </a:rPr>
                      </a:br>
                      <a:r>
                        <a:rPr lang="fr-FR" sz="1600" b="0" dirty="0" smtClean="0">
                          <a:solidFill>
                            <a:srgbClr val="00467A"/>
                          </a:solidFill>
                          <a:effectLst/>
                          <a:latin typeface="Calibri" panose="020F0502020204030204" pitchFamily="34" charset="0"/>
                        </a:rPr>
                        <a:t>et reconversion </a:t>
                      </a:r>
                      <a:r>
                        <a:rPr lang="fr-FR" sz="1600" b="0" dirty="0">
                          <a:solidFill>
                            <a:srgbClr val="00467A"/>
                          </a:solidFill>
                          <a:effectLst/>
                          <a:latin typeface="Calibri" panose="020F0502020204030204" pitchFamily="34" charset="0"/>
                        </a:rPr>
                        <a:t>(CMC/MHR) ?</a:t>
                      </a:r>
                      <a:endParaRPr lang="fr-FR" sz="1600" b="0" dirty="0">
                        <a:solidFill>
                          <a:srgbClr val="00467A"/>
                        </a:solidFill>
                        <a:effectLst/>
                        <a:latin typeface="Calibri" panose="020F0502020204030204" pitchFamily="34" charset="0"/>
                        <a:ea typeface="Calibri"/>
                        <a:cs typeface="Times New Roman"/>
                      </a:endParaRPr>
                    </a:p>
                  </a:txBody>
                  <a:tcPr marL="61615" marR="61615" marT="0" marB="0">
                    <a:solidFill>
                      <a:srgbClr val="C2D1DC"/>
                    </a:solidFill>
                  </a:tcPr>
                </a:tc>
                <a:tc>
                  <a:txBody>
                    <a:bodyPr/>
                    <a:lstStyle/>
                    <a:p>
                      <a:pPr algn="ctr">
                        <a:spcAft>
                          <a:spcPts val="0"/>
                        </a:spcAft>
                      </a:pPr>
                      <a:r>
                        <a:rPr lang="fr-FR" sz="1600" b="0" dirty="0">
                          <a:solidFill>
                            <a:srgbClr val="00467A"/>
                          </a:solidFill>
                          <a:effectLst/>
                          <a:latin typeface="Calibri" panose="020F0502020204030204" pitchFamily="34" charset="0"/>
                        </a:rPr>
                        <a:t>ATELIER 3</a:t>
                      </a:r>
                    </a:p>
                    <a:p>
                      <a:pPr algn="ctr">
                        <a:spcAft>
                          <a:spcPts val="0"/>
                        </a:spcAft>
                      </a:pPr>
                      <a:endParaRPr lang="fr-FR" sz="1600" b="0" dirty="0" smtClean="0">
                        <a:solidFill>
                          <a:srgbClr val="00467A"/>
                        </a:solidFill>
                        <a:effectLst/>
                        <a:latin typeface="Calibri" panose="020F0502020204030204" pitchFamily="34" charset="0"/>
                      </a:endParaRPr>
                    </a:p>
                    <a:p>
                      <a:pPr algn="ctr">
                        <a:spcAft>
                          <a:spcPts val="0"/>
                        </a:spcAft>
                      </a:pPr>
                      <a:endParaRPr lang="fr-FR" sz="1600" b="0" dirty="0" smtClean="0">
                        <a:solidFill>
                          <a:srgbClr val="00467A"/>
                        </a:solidFill>
                        <a:effectLst/>
                        <a:latin typeface="Calibri" panose="020F0502020204030204" pitchFamily="34" charset="0"/>
                      </a:endParaRPr>
                    </a:p>
                    <a:p>
                      <a:pPr algn="ctr">
                        <a:spcAft>
                          <a:spcPts val="0"/>
                        </a:spcAft>
                      </a:pPr>
                      <a:r>
                        <a:rPr lang="fr-FR" sz="1600" b="0" dirty="0" smtClean="0">
                          <a:solidFill>
                            <a:srgbClr val="00467A"/>
                          </a:solidFill>
                          <a:effectLst/>
                          <a:latin typeface="Calibri" panose="020F0502020204030204" pitchFamily="34" charset="0"/>
                        </a:rPr>
                        <a:t>Comment </a:t>
                      </a:r>
                      <a:br>
                        <a:rPr lang="fr-FR" sz="1600" b="0" dirty="0" smtClean="0">
                          <a:solidFill>
                            <a:srgbClr val="00467A"/>
                          </a:solidFill>
                          <a:effectLst/>
                          <a:latin typeface="Calibri" panose="020F0502020204030204" pitchFamily="34" charset="0"/>
                        </a:rPr>
                      </a:br>
                      <a:r>
                        <a:rPr lang="fr-FR" sz="1600" b="0" dirty="0" smtClean="0">
                          <a:solidFill>
                            <a:srgbClr val="00467A"/>
                          </a:solidFill>
                          <a:effectLst/>
                          <a:latin typeface="Calibri" panose="020F0502020204030204" pitchFamily="34" charset="0"/>
                        </a:rPr>
                        <a:t>mieux </a:t>
                      </a:r>
                      <a:br>
                        <a:rPr lang="fr-FR" sz="1600" b="0" dirty="0" smtClean="0">
                          <a:solidFill>
                            <a:srgbClr val="00467A"/>
                          </a:solidFill>
                          <a:effectLst/>
                          <a:latin typeface="Calibri" panose="020F0502020204030204" pitchFamily="34" charset="0"/>
                        </a:rPr>
                      </a:br>
                      <a:r>
                        <a:rPr lang="fr-FR" sz="1600" b="0" dirty="0" smtClean="0">
                          <a:solidFill>
                            <a:srgbClr val="00467A"/>
                          </a:solidFill>
                          <a:effectLst/>
                          <a:latin typeface="Calibri" panose="020F0502020204030204" pitchFamily="34" charset="0"/>
                        </a:rPr>
                        <a:t>accompagner </a:t>
                      </a:r>
                      <a:br>
                        <a:rPr lang="fr-FR" sz="1600" b="0" dirty="0" smtClean="0">
                          <a:solidFill>
                            <a:srgbClr val="00467A"/>
                          </a:solidFill>
                          <a:effectLst/>
                          <a:latin typeface="Calibri" panose="020F0502020204030204" pitchFamily="34" charset="0"/>
                        </a:rPr>
                      </a:br>
                      <a:r>
                        <a:rPr lang="fr-FR" sz="1600" b="0" dirty="0" smtClean="0">
                          <a:solidFill>
                            <a:srgbClr val="00467A"/>
                          </a:solidFill>
                          <a:effectLst/>
                          <a:latin typeface="Calibri" panose="020F0502020204030204" pitchFamily="34" charset="0"/>
                        </a:rPr>
                        <a:t>les </a:t>
                      </a:r>
                      <a:r>
                        <a:rPr lang="fr-FR" sz="1600" b="0" dirty="0">
                          <a:solidFill>
                            <a:srgbClr val="00467A"/>
                          </a:solidFill>
                          <a:effectLst/>
                          <a:latin typeface="Calibri" panose="020F0502020204030204" pitchFamily="34" charset="0"/>
                        </a:rPr>
                        <a:t>réorganisations </a:t>
                      </a:r>
                      <a:r>
                        <a:rPr lang="fr-FR" sz="1600" b="0" dirty="0" smtClean="0">
                          <a:solidFill>
                            <a:srgbClr val="00467A"/>
                          </a:solidFill>
                          <a:effectLst/>
                          <a:latin typeface="Calibri" panose="020F0502020204030204" pitchFamily="34" charset="0"/>
                        </a:rPr>
                        <a:t>?</a:t>
                      </a:r>
                      <a:endParaRPr lang="fr-FR" sz="1600" b="0" dirty="0">
                        <a:solidFill>
                          <a:srgbClr val="00467A"/>
                        </a:solidFill>
                        <a:effectLst/>
                        <a:latin typeface="Calibri" panose="020F0502020204030204" pitchFamily="34" charset="0"/>
                        <a:ea typeface="Calibri"/>
                        <a:cs typeface="Times New Roman"/>
                      </a:endParaRPr>
                    </a:p>
                  </a:txBody>
                  <a:tcPr marL="61615" marR="61615" marT="0" marB="0">
                    <a:solidFill>
                      <a:srgbClr val="C2D1DC"/>
                    </a:solidFill>
                  </a:tcPr>
                </a:tc>
                <a:tc>
                  <a:txBody>
                    <a:bodyPr/>
                    <a:lstStyle/>
                    <a:p>
                      <a:pPr algn="ctr">
                        <a:spcAft>
                          <a:spcPts val="0"/>
                        </a:spcAft>
                      </a:pPr>
                      <a:r>
                        <a:rPr lang="fr-FR" sz="1600" b="0" dirty="0">
                          <a:solidFill>
                            <a:srgbClr val="00467A"/>
                          </a:solidFill>
                          <a:effectLst/>
                          <a:latin typeface="Calibri" panose="020F0502020204030204" pitchFamily="34" charset="0"/>
                        </a:rPr>
                        <a:t>ATELIER 4</a:t>
                      </a:r>
                    </a:p>
                    <a:p>
                      <a:pPr algn="ctr">
                        <a:spcAft>
                          <a:spcPts val="0"/>
                        </a:spcAft>
                      </a:pPr>
                      <a:endParaRPr lang="fr-FR" sz="1600" b="0" dirty="0" smtClean="0">
                        <a:solidFill>
                          <a:srgbClr val="00467A"/>
                        </a:solidFill>
                        <a:effectLst/>
                        <a:latin typeface="Calibri" panose="020F0502020204030204" pitchFamily="34" charset="0"/>
                      </a:endParaRPr>
                    </a:p>
                    <a:p>
                      <a:pPr algn="ctr">
                        <a:spcAft>
                          <a:spcPts val="0"/>
                        </a:spcAft>
                      </a:pPr>
                      <a:endParaRPr lang="fr-FR" sz="1600" b="0" dirty="0" smtClean="0">
                        <a:solidFill>
                          <a:srgbClr val="00467A"/>
                        </a:solidFill>
                        <a:effectLst/>
                        <a:latin typeface="Calibri" panose="020F0502020204030204" pitchFamily="34" charset="0"/>
                      </a:endParaRPr>
                    </a:p>
                    <a:p>
                      <a:pPr algn="ctr">
                        <a:spcAft>
                          <a:spcPts val="0"/>
                        </a:spcAft>
                      </a:pPr>
                      <a:r>
                        <a:rPr lang="fr-FR" sz="1600" b="0" dirty="0" smtClean="0">
                          <a:solidFill>
                            <a:srgbClr val="00467A"/>
                          </a:solidFill>
                          <a:effectLst/>
                          <a:latin typeface="Calibri" panose="020F0502020204030204" pitchFamily="34" charset="0"/>
                        </a:rPr>
                        <a:t>Quels </a:t>
                      </a:r>
                      <a:r>
                        <a:rPr lang="fr-FR" sz="1600" b="0" dirty="0">
                          <a:solidFill>
                            <a:srgbClr val="00467A"/>
                          </a:solidFill>
                          <a:effectLst/>
                          <a:latin typeface="Calibri" panose="020F0502020204030204" pitchFamily="34" charset="0"/>
                        </a:rPr>
                        <a:t>liens </a:t>
                      </a:r>
                      <a:r>
                        <a:rPr lang="fr-FR" sz="1600" b="0" dirty="0" smtClean="0">
                          <a:solidFill>
                            <a:srgbClr val="00467A"/>
                          </a:solidFill>
                          <a:effectLst/>
                          <a:latin typeface="Calibri" panose="020F0502020204030204" pitchFamily="34" charset="0"/>
                        </a:rPr>
                        <a:t/>
                      </a:r>
                      <a:br>
                        <a:rPr lang="fr-FR" sz="1600" b="0" dirty="0" smtClean="0">
                          <a:solidFill>
                            <a:srgbClr val="00467A"/>
                          </a:solidFill>
                          <a:effectLst/>
                          <a:latin typeface="Calibri" panose="020F0502020204030204" pitchFamily="34" charset="0"/>
                        </a:rPr>
                      </a:br>
                      <a:r>
                        <a:rPr lang="fr-FR" sz="1600" b="0" dirty="0" smtClean="0">
                          <a:solidFill>
                            <a:srgbClr val="00467A"/>
                          </a:solidFill>
                          <a:effectLst/>
                          <a:latin typeface="Calibri" panose="020F0502020204030204" pitchFamily="34" charset="0"/>
                        </a:rPr>
                        <a:t>entre </a:t>
                      </a:r>
                      <a:br>
                        <a:rPr lang="fr-FR" sz="1600" b="0" dirty="0" smtClean="0">
                          <a:solidFill>
                            <a:srgbClr val="00467A"/>
                          </a:solidFill>
                          <a:effectLst/>
                          <a:latin typeface="Calibri" panose="020F0502020204030204" pitchFamily="34" charset="0"/>
                        </a:rPr>
                      </a:br>
                      <a:r>
                        <a:rPr lang="fr-FR" sz="1600" b="0" dirty="0" smtClean="0">
                          <a:solidFill>
                            <a:srgbClr val="00467A"/>
                          </a:solidFill>
                          <a:effectLst/>
                          <a:latin typeface="Calibri" panose="020F0502020204030204" pitchFamily="34" charset="0"/>
                        </a:rPr>
                        <a:t>gestion </a:t>
                      </a:r>
                      <a:br>
                        <a:rPr lang="fr-FR" sz="1600" b="0" dirty="0" smtClean="0">
                          <a:solidFill>
                            <a:srgbClr val="00467A"/>
                          </a:solidFill>
                          <a:effectLst/>
                          <a:latin typeface="Calibri" panose="020F0502020204030204" pitchFamily="34" charset="0"/>
                        </a:rPr>
                      </a:br>
                      <a:r>
                        <a:rPr lang="fr-FR" sz="1600" b="0" dirty="0" smtClean="0">
                          <a:solidFill>
                            <a:srgbClr val="00467A"/>
                          </a:solidFill>
                          <a:effectLst/>
                          <a:latin typeface="Calibri" panose="020F0502020204030204" pitchFamily="34" charset="0"/>
                        </a:rPr>
                        <a:t>et </a:t>
                      </a:r>
                      <a:r>
                        <a:rPr lang="fr-FR" sz="1600" b="0" dirty="0">
                          <a:solidFill>
                            <a:srgbClr val="00467A"/>
                          </a:solidFill>
                          <a:effectLst/>
                          <a:latin typeface="Calibri" panose="020F0502020204030204" pitchFamily="34" charset="0"/>
                        </a:rPr>
                        <a:t>stratégie </a:t>
                      </a:r>
                      <a:r>
                        <a:rPr lang="fr-FR" sz="1600" b="0" dirty="0" smtClean="0">
                          <a:solidFill>
                            <a:srgbClr val="00467A"/>
                          </a:solidFill>
                          <a:effectLst/>
                          <a:latin typeface="Calibri" panose="020F0502020204030204" pitchFamily="34" charset="0"/>
                        </a:rPr>
                        <a:t>?</a:t>
                      </a:r>
                      <a:r>
                        <a:rPr lang="fr-FR" sz="1600" b="0" dirty="0">
                          <a:solidFill>
                            <a:srgbClr val="00467A"/>
                          </a:solidFill>
                          <a:effectLst/>
                          <a:latin typeface="Calibri" panose="020F0502020204030204" pitchFamily="34" charset="0"/>
                        </a:rPr>
                        <a:t> </a:t>
                      </a:r>
                      <a:endParaRPr lang="fr-FR" sz="1600" b="0" dirty="0">
                        <a:solidFill>
                          <a:srgbClr val="00467A"/>
                        </a:solidFill>
                        <a:effectLst/>
                        <a:latin typeface="Calibri" panose="020F0502020204030204" pitchFamily="34" charset="0"/>
                        <a:ea typeface="Calibri"/>
                        <a:cs typeface="Times New Roman"/>
                      </a:endParaRPr>
                    </a:p>
                  </a:txBody>
                  <a:tcPr marL="61615" marR="61615" marT="0" marB="0">
                    <a:solidFill>
                      <a:srgbClr val="C2D1DC"/>
                    </a:solidFill>
                  </a:tcPr>
                </a:tc>
                <a:tc>
                  <a:txBody>
                    <a:bodyPr/>
                    <a:lstStyle/>
                    <a:p>
                      <a:pPr algn="ctr">
                        <a:spcAft>
                          <a:spcPts val="0"/>
                        </a:spcAft>
                      </a:pPr>
                      <a:r>
                        <a:rPr lang="fr-FR" sz="1600" b="0" dirty="0">
                          <a:solidFill>
                            <a:srgbClr val="00467A"/>
                          </a:solidFill>
                          <a:effectLst/>
                          <a:latin typeface="Calibri" panose="020F0502020204030204" pitchFamily="34" charset="0"/>
                        </a:rPr>
                        <a:t>ATELIER 5</a:t>
                      </a:r>
                    </a:p>
                    <a:p>
                      <a:pPr algn="ctr">
                        <a:spcAft>
                          <a:spcPts val="0"/>
                        </a:spcAft>
                      </a:pPr>
                      <a:endParaRPr lang="fr-FR" sz="1600" b="0" dirty="0" smtClean="0">
                        <a:solidFill>
                          <a:srgbClr val="00467A"/>
                        </a:solidFill>
                        <a:effectLst/>
                        <a:latin typeface="Calibri" panose="020F0502020204030204" pitchFamily="34" charset="0"/>
                      </a:endParaRPr>
                    </a:p>
                    <a:p>
                      <a:pPr algn="ctr">
                        <a:spcAft>
                          <a:spcPts val="0"/>
                        </a:spcAft>
                      </a:pPr>
                      <a:endParaRPr lang="fr-FR" sz="1600" b="0" dirty="0" smtClean="0">
                        <a:solidFill>
                          <a:srgbClr val="00467A"/>
                        </a:solidFill>
                        <a:effectLst/>
                        <a:latin typeface="Calibri" panose="020F0502020204030204" pitchFamily="34" charset="0"/>
                      </a:endParaRPr>
                    </a:p>
                    <a:p>
                      <a:pPr algn="ctr">
                        <a:spcAft>
                          <a:spcPts val="0"/>
                        </a:spcAft>
                      </a:pPr>
                      <a:r>
                        <a:rPr lang="fr-FR" sz="1600" b="0" dirty="0" smtClean="0">
                          <a:solidFill>
                            <a:srgbClr val="00467A"/>
                          </a:solidFill>
                          <a:effectLst/>
                          <a:latin typeface="Calibri" panose="020F0502020204030204" pitchFamily="34" charset="0"/>
                        </a:rPr>
                        <a:t>Comment </a:t>
                      </a:r>
                      <a:br>
                        <a:rPr lang="fr-FR" sz="1600" b="0" dirty="0" smtClean="0">
                          <a:solidFill>
                            <a:srgbClr val="00467A"/>
                          </a:solidFill>
                          <a:effectLst/>
                          <a:latin typeface="Calibri" panose="020F0502020204030204" pitchFamily="34" charset="0"/>
                        </a:rPr>
                      </a:br>
                      <a:r>
                        <a:rPr lang="fr-FR" sz="1600" b="0" dirty="0" smtClean="0">
                          <a:solidFill>
                            <a:srgbClr val="00467A"/>
                          </a:solidFill>
                          <a:effectLst/>
                          <a:latin typeface="Calibri" panose="020F0502020204030204" pitchFamily="34" charset="0"/>
                        </a:rPr>
                        <a:t>améliorer </a:t>
                      </a:r>
                      <a:br>
                        <a:rPr lang="fr-FR" sz="1600" b="0" dirty="0" smtClean="0">
                          <a:solidFill>
                            <a:srgbClr val="00467A"/>
                          </a:solidFill>
                          <a:effectLst/>
                          <a:latin typeface="Calibri" panose="020F0502020204030204" pitchFamily="34" charset="0"/>
                        </a:rPr>
                      </a:br>
                      <a:r>
                        <a:rPr lang="fr-FR" sz="1600" b="0" dirty="0" smtClean="0">
                          <a:solidFill>
                            <a:srgbClr val="00467A"/>
                          </a:solidFill>
                          <a:effectLst/>
                          <a:latin typeface="Calibri" panose="020F0502020204030204" pitchFamily="34" charset="0"/>
                        </a:rPr>
                        <a:t>la </a:t>
                      </a:r>
                      <a:r>
                        <a:rPr lang="fr-FR" sz="1600" b="0" dirty="0">
                          <a:solidFill>
                            <a:srgbClr val="00467A"/>
                          </a:solidFill>
                          <a:effectLst/>
                          <a:latin typeface="Calibri" panose="020F0502020204030204" pitchFamily="34" charset="0"/>
                        </a:rPr>
                        <a:t>circulation </a:t>
                      </a:r>
                      <a:r>
                        <a:rPr lang="fr-FR" sz="1600" b="0" dirty="0" smtClean="0">
                          <a:solidFill>
                            <a:srgbClr val="00467A"/>
                          </a:solidFill>
                          <a:effectLst/>
                          <a:latin typeface="Calibri" panose="020F0502020204030204" pitchFamily="34" charset="0"/>
                        </a:rPr>
                        <a:t/>
                      </a:r>
                      <a:br>
                        <a:rPr lang="fr-FR" sz="1600" b="0" dirty="0" smtClean="0">
                          <a:solidFill>
                            <a:srgbClr val="00467A"/>
                          </a:solidFill>
                          <a:effectLst/>
                          <a:latin typeface="Calibri" panose="020F0502020204030204" pitchFamily="34" charset="0"/>
                        </a:rPr>
                      </a:br>
                      <a:r>
                        <a:rPr lang="fr-FR" sz="1600" b="0" dirty="0" smtClean="0">
                          <a:solidFill>
                            <a:srgbClr val="00467A"/>
                          </a:solidFill>
                          <a:effectLst/>
                          <a:latin typeface="Calibri" panose="020F0502020204030204" pitchFamily="34" charset="0"/>
                        </a:rPr>
                        <a:t>de </a:t>
                      </a:r>
                      <a:r>
                        <a:rPr lang="fr-FR" sz="1600" b="0" dirty="0">
                          <a:solidFill>
                            <a:srgbClr val="00467A"/>
                          </a:solidFill>
                          <a:effectLst/>
                          <a:latin typeface="Calibri" panose="020F0502020204030204" pitchFamily="34" charset="0"/>
                        </a:rPr>
                        <a:t>l’information </a:t>
                      </a:r>
                      <a:r>
                        <a:rPr lang="fr-FR" sz="1600" b="0" dirty="0" smtClean="0">
                          <a:solidFill>
                            <a:srgbClr val="00467A"/>
                          </a:solidFill>
                          <a:effectLst/>
                          <a:latin typeface="Calibri" panose="020F0502020204030204" pitchFamily="34" charset="0"/>
                        </a:rPr>
                        <a:t/>
                      </a:r>
                      <a:br>
                        <a:rPr lang="fr-FR" sz="1600" b="0" dirty="0" smtClean="0">
                          <a:solidFill>
                            <a:srgbClr val="00467A"/>
                          </a:solidFill>
                          <a:effectLst/>
                          <a:latin typeface="Calibri" panose="020F0502020204030204" pitchFamily="34" charset="0"/>
                        </a:rPr>
                      </a:br>
                      <a:r>
                        <a:rPr lang="fr-FR" sz="1600" b="0" dirty="0" smtClean="0">
                          <a:solidFill>
                            <a:srgbClr val="00467A"/>
                          </a:solidFill>
                          <a:effectLst/>
                          <a:latin typeface="Calibri" panose="020F0502020204030204" pitchFamily="34" charset="0"/>
                        </a:rPr>
                        <a:t>au </a:t>
                      </a:r>
                      <a:r>
                        <a:rPr lang="fr-FR" sz="1600" b="0" dirty="0">
                          <a:solidFill>
                            <a:srgbClr val="00467A"/>
                          </a:solidFill>
                          <a:effectLst/>
                          <a:latin typeface="Calibri" panose="020F0502020204030204" pitchFamily="34" charset="0"/>
                        </a:rPr>
                        <a:t>sein de la DRH ? </a:t>
                      </a:r>
                      <a:endParaRPr lang="fr-FR" sz="1600" b="0" dirty="0">
                        <a:solidFill>
                          <a:srgbClr val="00467A"/>
                        </a:solidFill>
                        <a:effectLst/>
                        <a:latin typeface="Calibri" panose="020F0502020204030204" pitchFamily="34" charset="0"/>
                        <a:ea typeface="Calibri"/>
                        <a:cs typeface="Times New Roman"/>
                      </a:endParaRPr>
                    </a:p>
                  </a:txBody>
                  <a:tcPr marL="61615" marR="61615" marT="0" marB="0">
                    <a:solidFill>
                      <a:srgbClr val="C2D1DC"/>
                    </a:solidFill>
                  </a:tcPr>
                </a:tc>
              </a:tr>
              <a:tr h="707370">
                <a:tc>
                  <a:txBody>
                    <a:bodyPr/>
                    <a:lstStyle/>
                    <a:p>
                      <a:pPr algn="ctr">
                        <a:spcAft>
                          <a:spcPts val="0"/>
                        </a:spcAft>
                      </a:pPr>
                      <a:r>
                        <a:rPr lang="fr-FR" sz="1600" b="0" dirty="0" smtClean="0">
                          <a:solidFill>
                            <a:srgbClr val="00467A"/>
                          </a:solidFill>
                          <a:effectLst/>
                          <a:latin typeface="Calibri" panose="020F0502020204030204" pitchFamily="34" charset="0"/>
                          <a:ea typeface="Calibri"/>
                          <a:cs typeface="Times New Roman"/>
                        </a:rPr>
                        <a:t>28 Janvier</a:t>
                      </a:r>
                      <a:endParaRPr lang="fr-FR" sz="1600" b="0" dirty="0">
                        <a:solidFill>
                          <a:srgbClr val="00467A"/>
                        </a:solidFill>
                        <a:effectLst/>
                        <a:latin typeface="Calibri" panose="020F0502020204030204" pitchFamily="34" charset="0"/>
                        <a:ea typeface="Calibri"/>
                        <a:cs typeface="Times New Roman"/>
                      </a:endParaRPr>
                    </a:p>
                  </a:txBody>
                  <a:tcPr marL="61615" marR="61615" marT="0" marB="0" anchor="ctr">
                    <a:solidFill>
                      <a:schemeClr val="bg2">
                        <a:lumMod val="20000"/>
                        <a:lumOff val="80000"/>
                      </a:schemeClr>
                    </a:solidFill>
                  </a:tcPr>
                </a:tc>
                <a:tc>
                  <a:txBody>
                    <a:bodyPr/>
                    <a:lstStyle/>
                    <a:p>
                      <a:pPr algn="ctr">
                        <a:spcAft>
                          <a:spcPts val="0"/>
                        </a:spcAft>
                      </a:pPr>
                      <a:r>
                        <a:rPr lang="fr-FR" sz="1600" b="0" dirty="0" smtClean="0">
                          <a:solidFill>
                            <a:srgbClr val="00467A"/>
                          </a:solidFill>
                          <a:effectLst/>
                          <a:latin typeface="Calibri" panose="020F0502020204030204" pitchFamily="34" charset="0"/>
                          <a:ea typeface="Calibri"/>
                          <a:cs typeface="Times New Roman"/>
                        </a:rPr>
                        <a:t>4 février</a:t>
                      </a:r>
                      <a:endParaRPr lang="fr-FR" sz="1600" b="0" dirty="0">
                        <a:solidFill>
                          <a:srgbClr val="00467A"/>
                        </a:solidFill>
                        <a:effectLst/>
                        <a:latin typeface="Calibri" panose="020F0502020204030204" pitchFamily="34" charset="0"/>
                        <a:ea typeface="Calibri"/>
                        <a:cs typeface="Times New Roman"/>
                      </a:endParaRPr>
                    </a:p>
                  </a:txBody>
                  <a:tcPr marL="61615" marR="61615" marT="0" marB="0" anchor="ctr">
                    <a:solidFill>
                      <a:schemeClr val="bg2">
                        <a:lumMod val="20000"/>
                        <a:lumOff val="80000"/>
                      </a:schemeClr>
                    </a:solidFill>
                  </a:tcPr>
                </a:tc>
                <a:tc>
                  <a:txBody>
                    <a:bodyPr/>
                    <a:lstStyle/>
                    <a:p>
                      <a:pPr algn="ctr">
                        <a:spcAft>
                          <a:spcPts val="0"/>
                        </a:spcAft>
                      </a:pPr>
                      <a:r>
                        <a:rPr lang="fr-FR" sz="1600" b="0" dirty="0" smtClean="0">
                          <a:solidFill>
                            <a:srgbClr val="00467A"/>
                          </a:solidFill>
                          <a:effectLst/>
                          <a:latin typeface="Calibri" panose="020F0502020204030204" pitchFamily="34" charset="0"/>
                          <a:ea typeface="Calibri"/>
                          <a:cs typeface="Times New Roman"/>
                        </a:rPr>
                        <a:t>18 février</a:t>
                      </a:r>
                    </a:p>
                  </a:txBody>
                  <a:tcPr marL="61615" marR="61615" marT="0" marB="0" anchor="ctr">
                    <a:solidFill>
                      <a:schemeClr val="bg2">
                        <a:lumMod val="20000"/>
                        <a:lumOff val="80000"/>
                      </a:schemeClr>
                    </a:solidFill>
                  </a:tcPr>
                </a:tc>
                <a:tc>
                  <a:txBody>
                    <a:bodyPr/>
                    <a:lstStyle/>
                    <a:p>
                      <a:pPr algn="ctr">
                        <a:spcAft>
                          <a:spcPts val="0"/>
                        </a:spcAft>
                      </a:pPr>
                      <a:r>
                        <a:rPr lang="fr-FR" sz="1600" b="0" dirty="0" smtClean="0">
                          <a:solidFill>
                            <a:srgbClr val="00467A"/>
                          </a:solidFill>
                          <a:effectLst/>
                          <a:latin typeface="Calibri" panose="020F0502020204030204" pitchFamily="34" charset="0"/>
                          <a:ea typeface="Calibri"/>
                          <a:cs typeface="Times New Roman"/>
                        </a:rPr>
                        <a:t>17 février</a:t>
                      </a:r>
                    </a:p>
                  </a:txBody>
                  <a:tcPr marL="61615" marR="61615" marT="0" marB="0" anchor="ctr">
                    <a:solidFill>
                      <a:schemeClr val="bg2">
                        <a:lumMod val="20000"/>
                        <a:lumOff val="80000"/>
                      </a:schemeClr>
                    </a:solidFill>
                  </a:tcPr>
                </a:tc>
                <a:tc>
                  <a:txBody>
                    <a:bodyPr/>
                    <a:lstStyle/>
                    <a:p>
                      <a:pPr algn="ctr">
                        <a:spcAft>
                          <a:spcPts val="0"/>
                        </a:spcAft>
                      </a:pPr>
                      <a:r>
                        <a:rPr lang="fr-FR" sz="1600" b="0" dirty="0" smtClean="0">
                          <a:solidFill>
                            <a:srgbClr val="00467A"/>
                          </a:solidFill>
                          <a:effectLst/>
                          <a:latin typeface="Calibri" panose="020F0502020204030204" pitchFamily="34" charset="0"/>
                          <a:ea typeface="Calibri"/>
                          <a:cs typeface="Times New Roman"/>
                        </a:rPr>
                        <a:t>1</a:t>
                      </a:r>
                      <a:r>
                        <a:rPr lang="fr-FR" sz="1600" b="0" baseline="30000" dirty="0" smtClean="0">
                          <a:solidFill>
                            <a:srgbClr val="00467A"/>
                          </a:solidFill>
                          <a:effectLst/>
                          <a:latin typeface="Calibri" panose="020F0502020204030204" pitchFamily="34" charset="0"/>
                          <a:ea typeface="Calibri"/>
                          <a:cs typeface="Times New Roman"/>
                        </a:rPr>
                        <a:t>er</a:t>
                      </a:r>
                      <a:r>
                        <a:rPr lang="fr-FR" sz="1600" b="0" dirty="0" smtClean="0">
                          <a:solidFill>
                            <a:srgbClr val="00467A"/>
                          </a:solidFill>
                          <a:effectLst/>
                          <a:latin typeface="Calibri" panose="020F0502020204030204" pitchFamily="34" charset="0"/>
                          <a:ea typeface="Calibri"/>
                          <a:cs typeface="Times New Roman"/>
                        </a:rPr>
                        <a:t> février</a:t>
                      </a:r>
                      <a:endParaRPr lang="fr-FR" sz="1600" b="0" dirty="0">
                        <a:solidFill>
                          <a:srgbClr val="00467A"/>
                        </a:solidFill>
                        <a:effectLst/>
                        <a:latin typeface="Calibri" panose="020F0502020204030204" pitchFamily="34" charset="0"/>
                        <a:ea typeface="Calibri"/>
                        <a:cs typeface="Times New Roman"/>
                      </a:endParaRPr>
                    </a:p>
                  </a:txBody>
                  <a:tcPr marL="61615" marR="61615" marT="0" marB="0" anchor="ctr">
                    <a:solidFill>
                      <a:schemeClr val="bg2">
                        <a:lumMod val="20000"/>
                        <a:lumOff val="80000"/>
                      </a:schemeClr>
                    </a:solidFill>
                  </a:tcPr>
                </a:tc>
              </a:tr>
            </a:tbl>
          </a:graphicData>
        </a:graphic>
      </p:graphicFrame>
    </p:spTree>
    <p:extLst>
      <p:ext uri="{BB962C8B-B14F-4D97-AF65-F5344CB8AC3E}">
        <p14:creationId xmlns:p14="http://schemas.microsoft.com/office/powerpoint/2010/main" val="913297404"/>
      </p:ext>
    </p:extLst>
  </p:cSld>
  <p:clrMapOvr>
    <a:masterClrMapping/>
  </p:clrMapOvr>
  <p:transition spd="slow">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2" name="Connecteur droit 21"/>
          <p:cNvCxnSpPr/>
          <p:nvPr/>
        </p:nvCxnSpPr>
        <p:spPr bwMode="auto">
          <a:xfrm>
            <a:off x="8244408" y="2924944"/>
            <a:ext cx="0" cy="1440160"/>
          </a:xfrm>
          <a:prstGeom prst="line">
            <a:avLst/>
          </a:prstGeom>
          <a:solidFill>
            <a:schemeClr val="accent1"/>
          </a:solidFill>
          <a:ln w="9525" cap="flat" cmpd="sng" algn="ctr">
            <a:solidFill>
              <a:schemeClr val="bg2">
                <a:lumMod val="75000"/>
              </a:schemeClr>
            </a:solidFill>
            <a:prstDash val="solid"/>
            <a:round/>
            <a:headEnd type="none" w="med" len="med"/>
            <a:tailEnd type="none" w="med" len="med"/>
          </a:ln>
          <a:effectLst/>
        </p:spPr>
      </p:cxnSp>
      <p:sp>
        <p:nvSpPr>
          <p:cNvPr id="3" name="Espace réservé du texte 2"/>
          <p:cNvSpPr>
            <a:spLocks noGrp="1"/>
          </p:cNvSpPr>
          <p:nvPr>
            <p:ph type="body" sz="quarter" idx="17"/>
          </p:nvPr>
        </p:nvSpPr>
        <p:spPr/>
        <p:txBody>
          <a:bodyPr/>
          <a:lstStyle/>
          <a:p>
            <a:r>
              <a:rPr lang="fr-FR" dirty="0" smtClean="0"/>
              <a:t>Le calendrier</a:t>
            </a:r>
            <a:endParaRPr lang="fr-FR" dirty="0"/>
          </a:p>
        </p:txBody>
      </p:sp>
      <p:graphicFrame>
        <p:nvGraphicFramePr>
          <p:cNvPr id="4" name="Diagramme 3"/>
          <p:cNvGraphicFramePr/>
          <p:nvPr>
            <p:extLst>
              <p:ext uri="{D42A27DB-BD31-4B8C-83A1-F6EECF244321}">
                <p14:modId xmlns:p14="http://schemas.microsoft.com/office/powerpoint/2010/main" val="3940983895"/>
              </p:ext>
            </p:extLst>
          </p:nvPr>
        </p:nvGraphicFramePr>
        <p:xfrm>
          <a:off x="251520" y="620688"/>
          <a:ext cx="8568952"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à coins arrondis 4"/>
          <p:cNvSpPr/>
          <p:nvPr/>
        </p:nvSpPr>
        <p:spPr bwMode="auto">
          <a:xfrm>
            <a:off x="179512" y="1860600"/>
            <a:ext cx="3744416" cy="2952328"/>
          </a:xfrm>
          <a:prstGeom prst="roundRect">
            <a:avLst/>
          </a:prstGeom>
          <a:solidFill>
            <a:srgbClr val="C2D1DC">
              <a:alpha val="25098"/>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
        <p:nvSpPr>
          <p:cNvPr id="6" name="Rectangle à coins arrondis 5"/>
          <p:cNvSpPr/>
          <p:nvPr/>
        </p:nvSpPr>
        <p:spPr bwMode="auto">
          <a:xfrm>
            <a:off x="4076328" y="1860600"/>
            <a:ext cx="4888160" cy="2952328"/>
          </a:xfrm>
          <a:prstGeom prst="roundRect">
            <a:avLst/>
          </a:prstGeom>
          <a:solidFill>
            <a:srgbClr val="C00000">
              <a:alpha val="12941"/>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
        <p:nvSpPr>
          <p:cNvPr id="7" name="ZoneTexte 6"/>
          <p:cNvSpPr txBox="1"/>
          <p:nvPr/>
        </p:nvSpPr>
        <p:spPr>
          <a:xfrm>
            <a:off x="1043608" y="1903906"/>
            <a:ext cx="1944216" cy="307777"/>
          </a:xfrm>
          <a:prstGeom prst="rect">
            <a:avLst/>
          </a:prstGeom>
          <a:noFill/>
        </p:spPr>
        <p:txBody>
          <a:bodyPr wrap="square" rtlCol="0">
            <a:sp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fr-FR" sz="1400" b="1" baseline="0" dirty="0" smtClean="0">
                <a:solidFill>
                  <a:srgbClr val="00467A"/>
                </a:solidFill>
                <a:latin typeface="Calibri" panose="020F0502020204030204" pitchFamily="34" charset="0"/>
              </a:rPr>
              <a:t>Phase de préparation</a:t>
            </a:r>
          </a:p>
        </p:txBody>
      </p:sp>
      <p:sp>
        <p:nvSpPr>
          <p:cNvPr id="8" name="ZoneTexte 7"/>
          <p:cNvSpPr txBox="1"/>
          <p:nvPr/>
        </p:nvSpPr>
        <p:spPr>
          <a:xfrm>
            <a:off x="5580112" y="1902417"/>
            <a:ext cx="1944216" cy="307777"/>
          </a:xfrm>
          <a:prstGeom prst="rect">
            <a:avLst/>
          </a:prstGeom>
          <a:noFill/>
        </p:spPr>
        <p:txBody>
          <a:bodyPr wrap="square" rtlCol="0">
            <a:sp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fr-FR" sz="1400" b="1" baseline="0" dirty="0" smtClean="0">
                <a:solidFill>
                  <a:srgbClr val="C00000"/>
                </a:solidFill>
                <a:latin typeface="Calibri" panose="020F0502020204030204" pitchFamily="34" charset="0"/>
              </a:rPr>
              <a:t>Phase active</a:t>
            </a:r>
          </a:p>
        </p:txBody>
      </p:sp>
      <p:sp>
        <p:nvSpPr>
          <p:cNvPr id="9" name="Étoile à 5 branches 8"/>
          <p:cNvSpPr/>
          <p:nvPr/>
        </p:nvSpPr>
        <p:spPr bwMode="auto">
          <a:xfrm>
            <a:off x="4211960" y="3092924"/>
            <a:ext cx="288032" cy="288000"/>
          </a:xfrm>
          <a:prstGeom prst="star5">
            <a:avLst/>
          </a:prstGeom>
          <a:solidFill>
            <a:srgbClr val="00467A"/>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
        <p:nvSpPr>
          <p:cNvPr id="10" name="Étoile à 5 branches 9"/>
          <p:cNvSpPr/>
          <p:nvPr/>
        </p:nvSpPr>
        <p:spPr bwMode="auto">
          <a:xfrm>
            <a:off x="4652392" y="3092924"/>
            <a:ext cx="288032" cy="288000"/>
          </a:xfrm>
          <a:prstGeom prst="star5">
            <a:avLst/>
          </a:prstGeom>
          <a:solidFill>
            <a:srgbClr val="00467A"/>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
        <p:nvSpPr>
          <p:cNvPr id="11" name="Étoile à 5 branches 10"/>
          <p:cNvSpPr/>
          <p:nvPr/>
        </p:nvSpPr>
        <p:spPr bwMode="auto">
          <a:xfrm>
            <a:off x="5648367" y="3092924"/>
            <a:ext cx="288032" cy="288000"/>
          </a:xfrm>
          <a:prstGeom prst="star5">
            <a:avLst/>
          </a:prstGeom>
          <a:solidFill>
            <a:srgbClr val="00467A"/>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
        <p:nvSpPr>
          <p:cNvPr id="12" name="Étoile à 5 branches 11"/>
          <p:cNvSpPr/>
          <p:nvPr/>
        </p:nvSpPr>
        <p:spPr bwMode="auto">
          <a:xfrm>
            <a:off x="6228184" y="3092924"/>
            <a:ext cx="288032" cy="288000"/>
          </a:xfrm>
          <a:prstGeom prst="star5">
            <a:avLst/>
          </a:prstGeom>
          <a:solidFill>
            <a:srgbClr val="00467A"/>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
        <p:nvSpPr>
          <p:cNvPr id="13" name="Étoile à 5 branches 12"/>
          <p:cNvSpPr/>
          <p:nvPr/>
        </p:nvSpPr>
        <p:spPr bwMode="auto">
          <a:xfrm>
            <a:off x="7092280" y="3092924"/>
            <a:ext cx="288032" cy="288000"/>
          </a:xfrm>
          <a:prstGeom prst="star5">
            <a:avLst/>
          </a:prstGeom>
          <a:solidFill>
            <a:srgbClr val="00467A"/>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
        <p:nvSpPr>
          <p:cNvPr id="14" name="Étoile à 5 branches 13"/>
          <p:cNvSpPr/>
          <p:nvPr/>
        </p:nvSpPr>
        <p:spPr bwMode="auto">
          <a:xfrm>
            <a:off x="2843808" y="3561899"/>
            <a:ext cx="288032" cy="288000"/>
          </a:xfrm>
          <a:prstGeom prst="star5">
            <a:avLst/>
          </a:prstGeom>
          <a:solidFill>
            <a:schemeClr val="tx2">
              <a:lumMod val="50000"/>
              <a:lumOff val="5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
        <p:nvSpPr>
          <p:cNvPr id="15" name="Étoile à 5 branches 14"/>
          <p:cNvSpPr/>
          <p:nvPr/>
        </p:nvSpPr>
        <p:spPr bwMode="auto">
          <a:xfrm>
            <a:off x="4688396" y="3561899"/>
            <a:ext cx="288032" cy="288000"/>
          </a:xfrm>
          <a:prstGeom prst="star5">
            <a:avLst/>
          </a:prstGeom>
          <a:solidFill>
            <a:schemeClr val="tx2">
              <a:lumMod val="50000"/>
              <a:lumOff val="5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
        <p:nvSpPr>
          <p:cNvPr id="16" name="Étoile à 5 branches 15"/>
          <p:cNvSpPr/>
          <p:nvPr/>
        </p:nvSpPr>
        <p:spPr bwMode="auto">
          <a:xfrm>
            <a:off x="6056109" y="3561899"/>
            <a:ext cx="288032" cy="288000"/>
          </a:xfrm>
          <a:prstGeom prst="star5">
            <a:avLst/>
          </a:prstGeom>
          <a:solidFill>
            <a:schemeClr val="tx2">
              <a:lumMod val="50000"/>
              <a:lumOff val="5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
        <p:nvSpPr>
          <p:cNvPr id="17" name="Étoile à 5 branches 16"/>
          <p:cNvSpPr/>
          <p:nvPr/>
        </p:nvSpPr>
        <p:spPr bwMode="auto">
          <a:xfrm>
            <a:off x="7532712" y="3561899"/>
            <a:ext cx="288032" cy="288000"/>
          </a:xfrm>
          <a:prstGeom prst="star5">
            <a:avLst/>
          </a:prstGeom>
          <a:solidFill>
            <a:schemeClr val="tx2">
              <a:lumMod val="50000"/>
              <a:lumOff val="5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
        <p:nvSpPr>
          <p:cNvPr id="19" name="Rectangle 18"/>
          <p:cNvSpPr/>
          <p:nvPr/>
        </p:nvSpPr>
        <p:spPr bwMode="auto">
          <a:xfrm>
            <a:off x="7956376" y="4149080"/>
            <a:ext cx="576064" cy="432048"/>
          </a:xfrm>
          <a:prstGeom prst="rect">
            <a:avLst/>
          </a:prstGeom>
          <a:solidFill>
            <a:srgbClr val="00467A"/>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chemeClr val="bg1"/>
                </a:solidFill>
                <a:effectLst/>
                <a:latin typeface="Arial" charset="0"/>
              </a:rPr>
              <a:t>CT</a:t>
            </a:r>
          </a:p>
        </p:txBody>
      </p:sp>
      <p:sp>
        <p:nvSpPr>
          <p:cNvPr id="20" name="Rectangle 19"/>
          <p:cNvSpPr/>
          <p:nvPr/>
        </p:nvSpPr>
        <p:spPr bwMode="auto">
          <a:xfrm>
            <a:off x="5792382" y="4149080"/>
            <a:ext cx="1227889" cy="432048"/>
          </a:xfrm>
          <a:prstGeom prst="rect">
            <a:avLst/>
          </a:prstGeom>
          <a:solidFill>
            <a:srgbClr val="00467A"/>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chemeClr val="bg1"/>
                </a:solidFill>
                <a:effectLst/>
                <a:latin typeface="Arial" charset="0"/>
              </a:rPr>
              <a:t>Réunions plénières</a:t>
            </a:r>
          </a:p>
        </p:txBody>
      </p:sp>
      <p:sp>
        <p:nvSpPr>
          <p:cNvPr id="23" name="Étoile à 5 branches 22"/>
          <p:cNvSpPr/>
          <p:nvPr/>
        </p:nvSpPr>
        <p:spPr bwMode="auto">
          <a:xfrm>
            <a:off x="611560" y="5517232"/>
            <a:ext cx="288032" cy="288000"/>
          </a:xfrm>
          <a:prstGeom prst="star5">
            <a:avLst/>
          </a:prstGeom>
          <a:solidFill>
            <a:srgbClr val="00467A"/>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
        <p:nvSpPr>
          <p:cNvPr id="24" name="Étoile à 5 branches 23"/>
          <p:cNvSpPr/>
          <p:nvPr/>
        </p:nvSpPr>
        <p:spPr bwMode="auto">
          <a:xfrm>
            <a:off x="611560" y="5949280"/>
            <a:ext cx="288032" cy="288000"/>
          </a:xfrm>
          <a:prstGeom prst="star5">
            <a:avLst/>
          </a:prstGeom>
          <a:solidFill>
            <a:schemeClr val="tx2">
              <a:lumMod val="50000"/>
              <a:lumOff val="5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
        <p:nvSpPr>
          <p:cNvPr id="25" name="ZoneTexte 24"/>
          <p:cNvSpPr txBox="1"/>
          <p:nvPr/>
        </p:nvSpPr>
        <p:spPr>
          <a:xfrm>
            <a:off x="1259632" y="5517232"/>
            <a:ext cx="2016224" cy="307777"/>
          </a:xfrm>
          <a:prstGeom prst="rect">
            <a:avLst/>
          </a:prstGeom>
          <a:noFill/>
        </p:spPr>
        <p:txBody>
          <a:bodyPr wrap="square" rtlCol="0">
            <a:spAutoFit/>
          </a:bodyPr>
          <a:lstStyle/>
          <a:p>
            <a:pPr marL="0" marR="0" indent="0" defTabSz="914400" rtl="0" eaLnBrk="1" fontAlgn="base" latinLnBrk="0" hangingPunct="1">
              <a:lnSpc>
                <a:spcPct val="100000"/>
              </a:lnSpc>
              <a:spcBef>
                <a:spcPct val="0"/>
              </a:spcBef>
              <a:spcAft>
                <a:spcPct val="0"/>
              </a:spcAft>
              <a:buClrTx/>
              <a:buSzTx/>
              <a:buFontTx/>
              <a:buNone/>
              <a:tabLst/>
            </a:pPr>
            <a:r>
              <a:rPr lang="fr-FR" sz="1400" b="1" baseline="0" dirty="0" smtClean="0">
                <a:solidFill>
                  <a:srgbClr val="00467A"/>
                </a:solidFill>
                <a:latin typeface="Calibri" panose="020F0502020204030204" pitchFamily="34" charset="0"/>
              </a:rPr>
              <a:t>Rencontres avec les OS</a:t>
            </a:r>
          </a:p>
        </p:txBody>
      </p:sp>
      <p:sp>
        <p:nvSpPr>
          <p:cNvPr id="26" name="ZoneTexte 25"/>
          <p:cNvSpPr txBox="1"/>
          <p:nvPr/>
        </p:nvSpPr>
        <p:spPr>
          <a:xfrm>
            <a:off x="1292491" y="5993483"/>
            <a:ext cx="2016224" cy="307777"/>
          </a:xfrm>
          <a:prstGeom prst="rect">
            <a:avLst/>
          </a:prstGeom>
          <a:noFill/>
        </p:spPr>
        <p:txBody>
          <a:bodyPr wrap="square" rtlCol="0">
            <a:spAutoFit/>
          </a:bodyPr>
          <a:lstStyle/>
          <a:p>
            <a:pPr marL="0" marR="0" indent="0" defTabSz="914400" rtl="0" eaLnBrk="1" fontAlgn="base" latinLnBrk="0" hangingPunct="1">
              <a:lnSpc>
                <a:spcPct val="100000"/>
              </a:lnSpc>
              <a:spcBef>
                <a:spcPct val="0"/>
              </a:spcBef>
              <a:spcAft>
                <a:spcPct val="0"/>
              </a:spcAft>
              <a:buClrTx/>
              <a:buSzTx/>
              <a:buFontTx/>
              <a:buNone/>
              <a:tabLst/>
            </a:pPr>
            <a:r>
              <a:rPr lang="fr-FR" sz="1400" b="1" baseline="0" dirty="0" smtClean="0">
                <a:solidFill>
                  <a:srgbClr val="00467A"/>
                </a:solidFill>
                <a:latin typeface="Calibri" panose="020F0502020204030204" pitchFamily="34" charset="0"/>
              </a:rPr>
              <a:t>Codir élargis</a:t>
            </a:r>
          </a:p>
        </p:txBody>
      </p:sp>
      <p:sp>
        <p:nvSpPr>
          <p:cNvPr id="27" name="Rectangle 26"/>
          <p:cNvSpPr/>
          <p:nvPr/>
        </p:nvSpPr>
        <p:spPr bwMode="auto">
          <a:xfrm>
            <a:off x="4420478" y="4149080"/>
            <a:ext cx="1227889" cy="432048"/>
          </a:xfrm>
          <a:prstGeom prst="rect">
            <a:avLst/>
          </a:prstGeom>
          <a:solidFill>
            <a:srgbClr val="00467A"/>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chemeClr val="bg1"/>
                </a:solidFill>
                <a:effectLst/>
                <a:latin typeface="Arial" charset="0"/>
              </a:rPr>
              <a:t>Réunions </a:t>
            </a:r>
            <a:br>
              <a:rPr kumimoji="0" lang="fr-FR" sz="1200" b="1" i="0" u="none" strike="noStrike" cap="none" normalizeH="0" baseline="0" dirty="0" smtClean="0">
                <a:ln>
                  <a:noFill/>
                </a:ln>
                <a:solidFill>
                  <a:schemeClr val="bg1"/>
                </a:solidFill>
                <a:effectLst/>
                <a:latin typeface="Arial" charset="0"/>
              </a:rPr>
            </a:br>
            <a:r>
              <a:rPr kumimoji="0" lang="fr-FR" sz="1200" b="1" i="0" u="none" strike="noStrike" cap="none" normalizeH="0" baseline="0" dirty="0" smtClean="0">
                <a:ln>
                  <a:noFill/>
                </a:ln>
                <a:solidFill>
                  <a:schemeClr val="bg1"/>
                </a:solidFill>
                <a:effectLst/>
                <a:latin typeface="Arial" charset="0"/>
              </a:rPr>
              <a:t>par</a:t>
            </a:r>
            <a:r>
              <a:rPr kumimoji="0" lang="fr-FR" sz="1200" b="1" i="0" u="none" strike="noStrike" cap="none" normalizeH="0" dirty="0" smtClean="0">
                <a:ln>
                  <a:noFill/>
                </a:ln>
                <a:solidFill>
                  <a:schemeClr val="bg1"/>
                </a:solidFill>
                <a:effectLst/>
                <a:latin typeface="Arial" charset="0"/>
              </a:rPr>
              <a:t> bureau</a:t>
            </a:r>
            <a:endParaRPr kumimoji="0" lang="fr-FR" sz="1200" b="1" i="0" u="none" strike="noStrike" cap="none" normalizeH="0" baseline="0" dirty="0" smtClean="0">
              <a:ln>
                <a:noFill/>
              </a:ln>
              <a:solidFill>
                <a:schemeClr val="bg1"/>
              </a:solidFill>
              <a:effectLst/>
              <a:latin typeface="Arial" charset="0"/>
            </a:endParaRPr>
          </a:p>
        </p:txBody>
      </p:sp>
      <p:sp>
        <p:nvSpPr>
          <p:cNvPr id="28" name="Rectangle 27"/>
          <p:cNvSpPr/>
          <p:nvPr/>
        </p:nvSpPr>
        <p:spPr bwMode="auto">
          <a:xfrm>
            <a:off x="2080826" y="4149080"/>
            <a:ext cx="1227889" cy="432048"/>
          </a:xfrm>
          <a:prstGeom prst="rect">
            <a:avLst/>
          </a:prstGeom>
          <a:solidFill>
            <a:srgbClr val="00467A"/>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chemeClr val="bg1"/>
                </a:solidFill>
                <a:effectLst/>
                <a:latin typeface="Arial" charset="0"/>
              </a:rPr>
              <a:t>Ateliers </a:t>
            </a:r>
            <a:br>
              <a:rPr kumimoji="0" lang="fr-FR" sz="1200" b="1" i="0" u="none" strike="noStrike" cap="none" normalizeH="0" baseline="0" dirty="0" smtClean="0">
                <a:ln>
                  <a:noFill/>
                </a:ln>
                <a:solidFill>
                  <a:schemeClr val="bg1"/>
                </a:solidFill>
                <a:effectLst/>
                <a:latin typeface="Arial" charset="0"/>
              </a:rPr>
            </a:br>
            <a:r>
              <a:rPr kumimoji="0" lang="fr-FR" sz="1200" b="1" i="0" u="none" strike="noStrike" cap="none" normalizeH="0" baseline="0" dirty="0" smtClean="0">
                <a:ln>
                  <a:noFill/>
                </a:ln>
                <a:solidFill>
                  <a:schemeClr val="bg1"/>
                </a:solidFill>
                <a:effectLst/>
                <a:latin typeface="Arial" charset="0"/>
              </a:rPr>
              <a:t>de cadres</a:t>
            </a:r>
          </a:p>
        </p:txBody>
      </p:sp>
      <p:sp>
        <p:nvSpPr>
          <p:cNvPr id="29" name="Rectangle 28"/>
          <p:cNvSpPr/>
          <p:nvPr/>
        </p:nvSpPr>
        <p:spPr bwMode="auto">
          <a:xfrm>
            <a:off x="678546" y="4149080"/>
            <a:ext cx="1227889" cy="432048"/>
          </a:xfrm>
          <a:prstGeom prst="rect">
            <a:avLst/>
          </a:prstGeom>
          <a:solidFill>
            <a:srgbClr val="00467A"/>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chemeClr val="bg1"/>
                </a:solidFill>
                <a:effectLst/>
                <a:latin typeface="Arial" charset="0"/>
              </a:rPr>
              <a:t>Désignation des délégués</a:t>
            </a:r>
          </a:p>
        </p:txBody>
      </p:sp>
    </p:spTree>
    <p:extLst>
      <p:ext uri="{BB962C8B-B14F-4D97-AF65-F5344CB8AC3E}">
        <p14:creationId xmlns:p14="http://schemas.microsoft.com/office/powerpoint/2010/main" val="7279900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sz="quarter" idx="17"/>
          </p:nvPr>
        </p:nvSpPr>
        <p:spPr/>
        <p:txBody>
          <a:bodyPr/>
          <a:lstStyle/>
          <a:p>
            <a:r>
              <a:rPr lang="fr-FR" dirty="0" smtClean="0"/>
              <a:t>Architecture générale</a:t>
            </a:r>
            <a:endParaRPr lang="fr-FR" dirty="0"/>
          </a:p>
        </p:txBody>
      </p:sp>
      <p:sp>
        <p:nvSpPr>
          <p:cNvPr id="5" name="Rectangle à coins arrondis 4"/>
          <p:cNvSpPr/>
          <p:nvPr/>
        </p:nvSpPr>
        <p:spPr bwMode="auto">
          <a:xfrm>
            <a:off x="755576" y="3429000"/>
            <a:ext cx="1368152" cy="576064"/>
          </a:xfrm>
          <a:prstGeom prst="roundRect">
            <a:avLst/>
          </a:prstGeom>
          <a:solidFill>
            <a:srgbClr val="C2D1DC"/>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Arial" panose="020B0604020202020204" pitchFamily="34" charset="0"/>
                <a:cs typeface="Arial" panose="020B0604020202020204" pitchFamily="34" charset="0"/>
              </a:rPr>
              <a:t>Sous-direction </a:t>
            </a:r>
            <a:br>
              <a:rPr lang="fr-FR" sz="1000" b="1" dirty="0" smtClean="0">
                <a:solidFill>
                  <a:srgbClr val="00467A"/>
                </a:solidFill>
                <a:latin typeface="Arial" panose="020B0604020202020204" pitchFamily="34" charset="0"/>
                <a:cs typeface="Arial" panose="020B0604020202020204" pitchFamily="34" charset="0"/>
              </a:rPr>
            </a:br>
            <a:r>
              <a:rPr lang="fr-FR" sz="1000" b="1" dirty="0" smtClean="0">
                <a:solidFill>
                  <a:srgbClr val="00467A"/>
                </a:solidFill>
                <a:latin typeface="Arial" panose="020B0604020202020204" pitchFamily="34" charset="0"/>
                <a:cs typeface="Arial" panose="020B0604020202020204" pitchFamily="34" charset="0"/>
              </a:rPr>
              <a:t>du pilotage</a:t>
            </a:r>
            <a:endParaRPr lang="fr-FR" sz="1000" b="1" dirty="0">
              <a:solidFill>
                <a:srgbClr val="00467A"/>
              </a:solidFill>
              <a:latin typeface="Arial" panose="020B0604020202020204" pitchFamily="34" charset="0"/>
              <a:cs typeface="Arial" panose="020B0604020202020204" pitchFamily="34" charset="0"/>
            </a:endParaRPr>
          </a:p>
        </p:txBody>
      </p:sp>
      <p:sp>
        <p:nvSpPr>
          <p:cNvPr id="6" name="Rectangle à coins arrondis 5"/>
          <p:cNvSpPr/>
          <p:nvPr/>
        </p:nvSpPr>
        <p:spPr bwMode="auto">
          <a:xfrm>
            <a:off x="2285746" y="3429000"/>
            <a:ext cx="1368152" cy="576064"/>
          </a:xfrm>
          <a:prstGeom prst="roundRect">
            <a:avLst/>
          </a:prstGeom>
          <a:solidFill>
            <a:srgbClr val="C2D1DC"/>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Arial" panose="020B0604020202020204" pitchFamily="34" charset="0"/>
                <a:cs typeface="Arial" panose="020B0604020202020204" pitchFamily="34" charset="0"/>
              </a:rPr>
              <a:t>Sous-direction des compétences</a:t>
            </a:r>
            <a:endParaRPr lang="fr-FR" sz="1000" b="1" dirty="0">
              <a:solidFill>
                <a:srgbClr val="00467A"/>
              </a:solidFill>
              <a:latin typeface="Arial" panose="020B0604020202020204" pitchFamily="34" charset="0"/>
              <a:cs typeface="Arial" panose="020B0604020202020204" pitchFamily="34" charset="0"/>
            </a:endParaRPr>
          </a:p>
        </p:txBody>
      </p:sp>
      <p:sp>
        <p:nvSpPr>
          <p:cNvPr id="7" name="Rectangle à coins arrondis 6"/>
          <p:cNvSpPr/>
          <p:nvPr/>
        </p:nvSpPr>
        <p:spPr bwMode="auto">
          <a:xfrm>
            <a:off x="3815916" y="3429000"/>
            <a:ext cx="1368152" cy="576064"/>
          </a:xfrm>
          <a:prstGeom prst="roundRect">
            <a:avLst/>
          </a:prstGeom>
          <a:solidFill>
            <a:srgbClr val="C2D1DC"/>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Arial" panose="020B0604020202020204" pitchFamily="34" charset="0"/>
                <a:cs typeface="Arial" panose="020B0604020202020204" pitchFamily="34" charset="0"/>
              </a:rPr>
              <a:t>Sous-direction </a:t>
            </a:r>
            <a:br>
              <a:rPr lang="fr-FR" sz="1000" b="1" dirty="0" smtClean="0">
                <a:solidFill>
                  <a:srgbClr val="00467A"/>
                </a:solidFill>
                <a:latin typeface="Arial" panose="020B0604020202020204" pitchFamily="34" charset="0"/>
                <a:cs typeface="Arial" panose="020B0604020202020204" pitchFamily="34" charset="0"/>
              </a:rPr>
            </a:br>
            <a:r>
              <a:rPr lang="fr-FR" sz="1000" b="1" dirty="0" smtClean="0">
                <a:solidFill>
                  <a:srgbClr val="00467A"/>
                </a:solidFill>
                <a:latin typeface="Arial" panose="020B0604020202020204" pitchFamily="34" charset="0"/>
                <a:cs typeface="Arial" panose="020B0604020202020204" pitchFamily="34" charset="0"/>
              </a:rPr>
              <a:t>des carrières</a:t>
            </a:r>
            <a:endParaRPr lang="fr-FR" sz="1000" b="1" dirty="0">
              <a:solidFill>
                <a:srgbClr val="00467A"/>
              </a:solidFill>
              <a:latin typeface="Arial" panose="020B0604020202020204" pitchFamily="34" charset="0"/>
              <a:cs typeface="Arial" panose="020B0604020202020204" pitchFamily="34" charset="0"/>
            </a:endParaRPr>
          </a:p>
        </p:txBody>
      </p:sp>
      <p:sp>
        <p:nvSpPr>
          <p:cNvPr id="8" name="Rectangle à coins arrondis 7"/>
          <p:cNvSpPr/>
          <p:nvPr/>
        </p:nvSpPr>
        <p:spPr bwMode="auto">
          <a:xfrm>
            <a:off x="5346086" y="3429000"/>
            <a:ext cx="1368152" cy="576064"/>
          </a:xfrm>
          <a:prstGeom prst="roundRect">
            <a:avLst/>
          </a:prstGeom>
          <a:solidFill>
            <a:srgbClr val="C2D1DC"/>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Arial" panose="020B0604020202020204" pitchFamily="34" charset="0"/>
                <a:cs typeface="Arial" panose="020B0604020202020204" pitchFamily="34" charset="0"/>
              </a:rPr>
              <a:t>Sous-direction </a:t>
            </a:r>
            <a:br>
              <a:rPr lang="fr-FR" sz="1000" b="1" dirty="0" smtClean="0">
                <a:solidFill>
                  <a:srgbClr val="00467A"/>
                </a:solidFill>
                <a:latin typeface="Arial" panose="020B0604020202020204" pitchFamily="34" charset="0"/>
                <a:cs typeface="Arial" panose="020B0604020202020204" pitchFamily="34" charset="0"/>
              </a:rPr>
            </a:br>
            <a:r>
              <a:rPr lang="fr-FR" sz="1000" b="1" dirty="0" smtClean="0">
                <a:solidFill>
                  <a:srgbClr val="00467A"/>
                </a:solidFill>
                <a:latin typeface="Arial" panose="020B0604020202020204" pitchFamily="34" charset="0"/>
                <a:cs typeface="Arial" panose="020B0604020202020204" pitchFamily="34" charset="0"/>
              </a:rPr>
              <a:t>de la qualité de vie au travail</a:t>
            </a:r>
            <a:endParaRPr lang="fr-FR" sz="1000" b="1" dirty="0">
              <a:solidFill>
                <a:srgbClr val="00467A"/>
              </a:solidFill>
              <a:latin typeface="Arial" panose="020B0604020202020204" pitchFamily="34" charset="0"/>
              <a:cs typeface="Arial" panose="020B0604020202020204" pitchFamily="34" charset="0"/>
            </a:endParaRPr>
          </a:p>
        </p:txBody>
      </p:sp>
      <p:sp>
        <p:nvSpPr>
          <p:cNvPr id="9" name="Rectangle à coins arrondis 8"/>
          <p:cNvSpPr/>
          <p:nvPr/>
        </p:nvSpPr>
        <p:spPr bwMode="auto">
          <a:xfrm>
            <a:off x="6876256" y="3429000"/>
            <a:ext cx="1368152" cy="576064"/>
          </a:xfrm>
          <a:prstGeom prst="roundRect">
            <a:avLst/>
          </a:prstGeom>
          <a:solidFill>
            <a:srgbClr val="C2D1DC"/>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Arial" panose="020B0604020202020204" pitchFamily="34" charset="0"/>
                <a:cs typeface="Arial" panose="020B0604020202020204" pitchFamily="34" charset="0"/>
              </a:rPr>
              <a:t>Service </a:t>
            </a:r>
            <a:br>
              <a:rPr lang="fr-FR" sz="1000" b="1" dirty="0" smtClean="0">
                <a:solidFill>
                  <a:srgbClr val="00467A"/>
                </a:solidFill>
                <a:latin typeface="Arial" panose="020B0604020202020204" pitchFamily="34" charset="0"/>
                <a:cs typeface="Arial" panose="020B0604020202020204" pitchFamily="34" charset="0"/>
              </a:rPr>
            </a:br>
            <a:r>
              <a:rPr lang="fr-FR" sz="1000" b="1" dirty="0" smtClean="0">
                <a:solidFill>
                  <a:srgbClr val="00467A"/>
                </a:solidFill>
                <a:latin typeface="Arial" panose="020B0604020202020204" pitchFamily="34" charset="0"/>
                <a:cs typeface="Arial" panose="020B0604020202020204" pitchFamily="34" charset="0"/>
              </a:rPr>
              <a:t>des systèmes d’information</a:t>
            </a:r>
            <a:endParaRPr lang="fr-FR" sz="1000" b="1" dirty="0">
              <a:solidFill>
                <a:srgbClr val="00467A"/>
              </a:solidFill>
              <a:latin typeface="Arial" panose="020B0604020202020204" pitchFamily="34" charset="0"/>
              <a:cs typeface="Arial" panose="020B0604020202020204" pitchFamily="34" charset="0"/>
            </a:endParaRPr>
          </a:p>
        </p:txBody>
      </p:sp>
      <p:sp>
        <p:nvSpPr>
          <p:cNvPr id="30" name="Rectangle à coins arrondis 29"/>
          <p:cNvSpPr/>
          <p:nvPr/>
        </p:nvSpPr>
        <p:spPr bwMode="auto">
          <a:xfrm>
            <a:off x="3815916" y="1844824"/>
            <a:ext cx="1368152" cy="576064"/>
          </a:xfrm>
          <a:prstGeom prst="roundRect">
            <a:avLst/>
          </a:prstGeom>
          <a:solidFill>
            <a:srgbClr val="C2D1DC"/>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Arial" panose="020B0604020202020204" pitchFamily="34" charset="0"/>
                <a:cs typeface="Arial" panose="020B0604020202020204" pitchFamily="34" charset="0"/>
              </a:rPr>
              <a:t>Directeur</a:t>
            </a:r>
            <a:endParaRPr lang="fr-FR" sz="1000" b="1" dirty="0">
              <a:solidFill>
                <a:srgbClr val="00467A"/>
              </a:solidFill>
              <a:latin typeface="Arial" panose="020B0604020202020204" pitchFamily="34" charset="0"/>
              <a:cs typeface="Arial" panose="020B0604020202020204" pitchFamily="34" charset="0"/>
            </a:endParaRPr>
          </a:p>
        </p:txBody>
      </p:sp>
      <p:sp>
        <p:nvSpPr>
          <p:cNvPr id="31" name="Rectangle à coins arrondis 30"/>
          <p:cNvSpPr/>
          <p:nvPr/>
        </p:nvSpPr>
        <p:spPr bwMode="auto">
          <a:xfrm>
            <a:off x="3815916" y="2636912"/>
            <a:ext cx="1368152" cy="576064"/>
          </a:xfrm>
          <a:prstGeom prst="roundRect">
            <a:avLst/>
          </a:prstGeom>
          <a:solidFill>
            <a:srgbClr val="C2D1DC"/>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Arial" panose="020B0604020202020204" pitchFamily="34" charset="0"/>
                <a:cs typeface="Arial" panose="020B0604020202020204" pitchFamily="34" charset="0"/>
              </a:rPr>
              <a:t>Directrice adjointe</a:t>
            </a:r>
            <a:endParaRPr lang="fr-FR" sz="1000" b="1" dirty="0">
              <a:solidFill>
                <a:srgbClr val="00467A"/>
              </a:solidFill>
              <a:latin typeface="Arial" panose="020B0604020202020204" pitchFamily="34" charset="0"/>
              <a:cs typeface="Arial" panose="020B0604020202020204" pitchFamily="34" charset="0"/>
            </a:endParaRPr>
          </a:p>
        </p:txBody>
      </p:sp>
      <p:sp>
        <p:nvSpPr>
          <p:cNvPr id="17" name="Rectangle à coins arrondis 16"/>
          <p:cNvSpPr/>
          <p:nvPr/>
        </p:nvSpPr>
        <p:spPr bwMode="auto">
          <a:xfrm rot="657187">
            <a:off x="7626078" y="313372"/>
            <a:ext cx="1368152" cy="576064"/>
          </a:xfrm>
          <a:prstGeom prst="roundRect">
            <a:avLst/>
          </a:prstGeom>
          <a:solidFill>
            <a:srgbClr val="EDD9B1"/>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Arial" panose="020B0604020202020204" pitchFamily="34" charset="0"/>
                <a:cs typeface="Arial" panose="020B0604020202020204" pitchFamily="34" charset="0"/>
              </a:rPr>
              <a:t>DOCUMENT </a:t>
            </a:r>
            <a:br>
              <a:rPr lang="fr-FR" sz="1000" b="1" dirty="0" smtClean="0">
                <a:solidFill>
                  <a:srgbClr val="00467A"/>
                </a:solidFill>
                <a:latin typeface="Arial" panose="020B0604020202020204" pitchFamily="34" charset="0"/>
                <a:cs typeface="Arial" panose="020B0604020202020204" pitchFamily="34" charset="0"/>
              </a:rPr>
            </a:br>
            <a:r>
              <a:rPr lang="fr-FR" sz="1000" b="1" dirty="0" smtClean="0">
                <a:solidFill>
                  <a:srgbClr val="00467A"/>
                </a:solidFill>
                <a:latin typeface="Arial" panose="020B0604020202020204" pitchFamily="34" charset="0"/>
                <a:cs typeface="Arial" panose="020B0604020202020204" pitchFamily="34" charset="0"/>
              </a:rPr>
              <a:t>DE TRAVAIL</a:t>
            </a:r>
            <a:endParaRPr lang="fr-FR" sz="1000" b="1" dirty="0">
              <a:solidFill>
                <a:srgbClr val="00467A"/>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416528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sz="quarter" idx="17"/>
          </p:nvPr>
        </p:nvSpPr>
        <p:spPr/>
        <p:txBody>
          <a:bodyPr/>
          <a:lstStyle/>
          <a:p>
            <a:r>
              <a:rPr lang="fr-FR" dirty="0" smtClean="0"/>
              <a:t>Zoom sur la sous-direction du pilotage</a:t>
            </a:r>
            <a:endParaRPr lang="fr-FR" dirty="0"/>
          </a:p>
        </p:txBody>
      </p:sp>
      <p:sp>
        <p:nvSpPr>
          <p:cNvPr id="10" name="Rectangle à coins arrondis 9"/>
          <p:cNvSpPr/>
          <p:nvPr/>
        </p:nvSpPr>
        <p:spPr bwMode="auto">
          <a:xfrm>
            <a:off x="3861671" y="2089894"/>
            <a:ext cx="1368152" cy="624070"/>
          </a:xfrm>
          <a:prstGeom prst="roundRect">
            <a:avLst/>
          </a:prstGeom>
          <a:solidFill>
            <a:srgbClr val="00467A"/>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chemeClr val="bg1"/>
                </a:solidFill>
                <a:latin typeface="Calibri" panose="020F0502020204030204" pitchFamily="34" charset="0"/>
                <a:cs typeface="Calibri" panose="020F0502020204030204" pitchFamily="34" charset="0"/>
              </a:rPr>
              <a:t>Mission organisation et temps de travail</a:t>
            </a:r>
            <a:endParaRPr lang="fr-FR" sz="1000" b="1" dirty="0">
              <a:solidFill>
                <a:schemeClr val="bg1"/>
              </a:solidFill>
              <a:latin typeface="Calibri" panose="020F0502020204030204" pitchFamily="34" charset="0"/>
              <a:cs typeface="Calibri" panose="020F0502020204030204" pitchFamily="34" charset="0"/>
            </a:endParaRPr>
          </a:p>
        </p:txBody>
      </p:sp>
      <p:sp>
        <p:nvSpPr>
          <p:cNvPr id="14" name="Rectangle à coins arrondis 13"/>
          <p:cNvSpPr/>
          <p:nvPr/>
        </p:nvSpPr>
        <p:spPr bwMode="auto">
          <a:xfrm>
            <a:off x="3861671" y="3470430"/>
            <a:ext cx="1368152" cy="624070"/>
          </a:xfrm>
          <a:prstGeom prst="roundRect">
            <a:avLst/>
          </a:prstGeom>
          <a:noFill/>
          <a:ln w="9525" cap="flat" cmpd="sng" algn="ctr">
            <a:solidFill>
              <a:srgbClr val="D9D9D9"/>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Calibri" panose="020F0502020204030204" pitchFamily="34" charset="0"/>
                <a:cs typeface="Calibri" panose="020F0502020204030204" pitchFamily="34" charset="0"/>
              </a:rPr>
              <a:t>Bureau du recrutement</a:t>
            </a:r>
            <a:endParaRPr lang="fr-FR" sz="1000" b="1" dirty="0">
              <a:solidFill>
                <a:srgbClr val="00467A"/>
              </a:solidFill>
              <a:latin typeface="Calibri" panose="020F0502020204030204" pitchFamily="34" charset="0"/>
              <a:cs typeface="Calibri" panose="020F0502020204030204" pitchFamily="34" charset="0"/>
            </a:endParaRPr>
          </a:p>
        </p:txBody>
      </p:sp>
      <p:sp>
        <p:nvSpPr>
          <p:cNvPr id="15" name="Rectangle à coins arrondis 14"/>
          <p:cNvSpPr/>
          <p:nvPr/>
        </p:nvSpPr>
        <p:spPr bwMode="auto">
          <a:xfrm>
            <a:off x="3861671" y="4160698"/>
            <a:ext cx="1368152" cy="624070"/>
          </a:xfrm>
          <a:prstGeom prst="roundRect">
            <a:avLst/>
          </a:prstGeom>
          <a:solidFill>
            <a:srgbClr val="C2D1DC"/>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Calibri" panose="020F0502020204030204" pitchFamily="34" charset="0"/>
                <a:cs typeface="Calibri" panose="020F0502020204030204" pitchFamily="34" charset="0"/>
              </a:rPr>
              <a:t>Bureau du statut </a:t>
            </a:r>
            <a:br>
              <a:rPr lang="fr-FR" sz="1000" b="1" dirty="0" smtClean="0">
                <a:solidFill>
                  <a:srgbClr val="00467A"/>
                </a:solidFill>
                <a:latin typeface="Calibri" panose="020F0502020204030204" pitchFamily="34" charset="0"/>
                <a:cs typeface="Calibri" panose="020F0502020204030204" pitchFamily="34" charset="0"/>
              </a:rPr>
            </a:br>
            <a:r>
              <a:rPr lang="fr-FR" sz="1000" b="1" dirty="0" smtClean="0">
                <a:solidFill>
                  <a:srgbClr val="00467A"/>
                </a:solidFill>
                <a:latin typeface="Calibri" panose="020F0502020204030204" pitchFamily="34" charset="0"/>
                <a:cs typeface="Calibri" panose="020F0502020204030204" pitchFamily="34" charset="0"/>
              </a:rPr>
              <a:t>et de la réglementation</a:t>
            </a:r>
            <a:endParaRPr lang="fr-FR" sz="1000" b="1" dirty="0">
              <a:solidFill>
                <a:srgbClr val="00467A"/>
              </a:solidFill>
              <a:latin typeface="Calibri" panose="020F0502020204030204" pitchFamily="34" charset="0"/>
              <a:cs typeface="Calibri" panose="020F0502020204030204" pitchFamily="34" charset="0"/>
            </a:endParaRPr>
          </a:p>
        </p:txBody>
      </p:sp>
      <p:sp>
        <p:nvSpPr>
          <p:cNvPr id="20" name="Rectangle à coins arrondis 19"/>
          <p:cNvSpPr/>
          <p:nvPr/>
        </p:nvSpPr>
        <p:spPr bwMode="auto">
          <a:xfrm>
            <a:off x="3861671" y="4850966"/>
            <a:ext cx="1368152" cy="624070"/>
          </a:xfrm>
          <a:prstGeom prst="roundRect">
            <a:avLst/>
          </a:prstGeom>
          <a:solidFill>
            <a:srgbClr val="C2D1DC"/>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Calibri" panose="020F0502020204030204" pitchFamily="34" charset="0"/>
                <a:cs typeface="Calibri" panose="020F0502020204030204" pitchFamily="34" charset="0"/>
              </a:rPr>
              <a:t>Bureau des rémunérations</a:t>
            </a:r>
            <a:endParaRPr lang="fr-FR" sz="1000" b="1" dirty="0">
              <a:solidFill>
                <a:srgbClr val="00467A"/>
              </a:solidFill>
              <a:latin typeface="Calibri" panose="020F0502020204030204" pitchFamily="34" charset="0"/>
              <a:cs typeface="Calibri" panose="020F0502020204030204" pitchFamily="34" charset="0"/>
            </a:endParaRPr>
          </a:p>
        </p:txBody>
      </p:sp>
      <p:sp>
        <p:nvSpPr>
          <p:cNvPr id="30" name="Rectangle à coins arrondis 29"/>
          <p:cNvSpPr/>
          <p:nvPr/>
        </p:nvSpPr>
        <p:spPr bwMode="auto">
          <a:xfrm>
            <a:off x="3861671" y="2780162"/>
            <a:ext cx="1368152" cy="624070"/>
          </a:xfrm>
          <a:prstGeom prst="roundRect">
            <a:avLst/>
          </a:prstGeom>
          <a:noFill/>
          <a:ln w="9525" cap="flat" cmpd="sng" algn="ctr">
            <a:solidFill>
              <a:srgbClr val="D9D9D9"/>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Calibri" panose="020F0502020204030204" pitchFamily="34" charset="0"/>
                <a:cs typeface="Calibri" panose="020F0502020204030204" pitchFamily="34" charset="0"/>
              </a:rPr>
              <a:t>Mission développement </a:t>
            </a:r>
            <a:br>
              <a:rPr lang="fr-FR" sz="1000" b="1" dirty="0" smtClean="0">
                <a:solidFill>
                  <a:srgbClr val="00467A"/>
                </a:solidFill>
                <a:latin typeface="Calibri" panose="020F0502020204030204" pitchFamily="34" charset="0"/>
                <a:cs typeface="Calibri" panose="020F0502020204030204" pitchFamily="34" charset="0"/>
              </a:rPr>
            </a:br>
            <a:r>
              <a:rPr lang="fr-FR" sz="1000" b="1" dirty="0" smtClean="0">
                <a:solidFill>
                  <a:srgbClr val="00467A"/>
                </a:solidFill>
                <a:latin typeface="Calibri" panose="020F0502020204030204" pitchFamily="34" charset="0"/>
                <a:cs typeface="Calibri" panose="020F0502020204030204" pitchFamily="34" charset="0"/>
              </a:rPr>
              <a:t>des réseaux </a:t>
            </a:r>
            <a:br>
              <a:rPr lang="fr-FR" sz="1000" b="1" dirty="0" smtClean="0">
                <a:solidFill>
                  <a:srgbClr val="00467A"/>
                </a:solidFill>
                <a:latin typeface="Calibri" panose="020F0502020204030204" pitchFamily="34" charset="0"/>
                <a:cs typeface="Calibri" panose="020F0502020204030204" pitchFamily="34" charset="0"/>
              </a:rPr>
            </a:br>
            <a:r>
              <a:rPr lang="fr-FR" sz="1000" b="1" dirty="0" smtClean="0">
                <a:solidFill>
                  <a:srgbClr val="00467A"/>
                </a:solidFill>
                <a:latin typeface="Calibri" panose="020F0502020204030204" pitchFamily="34" charset="0"/>
                <a:cs typeface="Calibri" panose="020F0502020204030204" pitchFamily="34" charset="0"/>
              </a:rPr>
              <a:t>et des partenariats</a:t>
            </a:r>
            <a:endParaRPr lang="fr-FR" sz="1000" b="1" dirty="0">
              <a:solidFill>
                <a:srgbClr val="00467A"/>
              </a:solidFill>
              <a:latin typeface="Calibri" panose="020F0502020204030204" pitchFamily="34" charset="0"/>
              <a:cs typeface="Calibri" panose="020F0502020204030204" pitchFamily="34" charset="0"/>
            </a:endParaRPr>
          </a:p>
        </p:txBody>
      </p:sp>
      <p:sp>
        <p:nvSpPr>
          <p:cNvPr id="35" name="Rectangle à coins arrondis 34"/>
          <p:cNvSpPr/>
          <p:nvPr/>
        </p:nvSpPr>
        <p:spPr bwMode="auto">
          <a:xfrm>
            <a:off x="3861671" y="5541234"/>
            <a:ext cx="1368152" cy="624070"/>
          </a:xfrm>
          <a:prstGeom prst="roundRect">
            <a:avLst/>
          </a:prstGeom>
          <a:solidFill>
            <a:srgbClr val="C2D1DC"/>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Calibri" panose="020F0502020204030204" pitchFamily="34" charset="0"/>
                <a:cs typeface="Calibri" panose="020F0502020204030204" pitchFamily="34" charset="0"/>
              </a:rPr>
              <a:t>Déléguée aux réorganisations</a:t>
            </a:r>
            <a:endParaRPr lang="fr-FR" sz="1000" b="1" dirty="0">
              <a:solidFill>
                <a:srgbClr val="00467A"/>
              </a:solidFill>
              <a:latin typeface="Calibri" panose="020F0502020204030204" pitchFamily="34" charset="0"/>
              <a:cs typeface="Calibri" panose="020F0502020204030204" pitchFamily="34" charset="0"/>
            </a:endParaRPr>
          </a:p>
        </p:txBody>
      </p:sp>
      <p:sp>
        <p:nvSpPr>
          <p:cNvPr id="5" name="Flèche droite 4"/>
          <p:cNvSpPr/>
          <p:nvPr/>
        </p:nvSpPr>
        <p:spPr bwMode="auto">
          <a:xfrm>
            <a:off x="5076056" y="3789040"/>
            <a:ext cx="531780" cy="360040"/>
          </a:xfrm>
          <a:prstGeom prst="rightArrow">
            <a:avLst/>
          </a:prstGeom>
          <a:solidFill>
            <a:srgbClr val="00467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
        <p:nvSpPr>
          <p:cNvPr id="23" name="Rectangle à coins arrondis 22"/>
          <p:cNvSpPr/>
          <p:nvPr/>
        </p:nvSpPr>
        <p:spPr bwMode="auto">
          <a:xfrm>
            <a:off x="3861671" y="1399626"/>
            <a:ext cx="1368152" cy="624070"/>
          </a:xfrm>
          <a:prstGeom prst="roundRect">
            <a:avLst/>
          </a:prstGeom>
          <a:solidFill>
            <a:srgbClr val="00467A"/>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chemeClr val="bg1"/>
                </a:solidFill>
                <a:latin typeface="Calibri" panose="020F0502020204030204" pitchFamily="34" charset="0"/>
                <a:cs typeface="Calibri" panose="020F0502020204030204" pitchFamily="34" charset="0"/>
              </a:rPr>
              <a:t>Mission analyse </a:t>
            </a:r>
            <a:br>
              <a:rPr lang="fr-FR" sz="1000" b="1" dirty="0" smtClean="0">
                <a:solidFill>
                  <a:schemeClr val="bg1"/>
                </a:solidFill>
                <a:latin typeface="Calibri" panose="020F0502020204030204" pitchFamily="34" charset="0"/>
                <a:cs typeface="Calibri" panose="020F0502020204030204" pitchFamily="34" charset="0"/>
              </a:rPr>
            </a:br>
            <a:r>
              <a:rPr lang="fr-FR" sz="1000" b="1" dirty="0" smtClean="0">
                <a:solidFill>
                  <a:schemeClr val="bg1"/>
                </a:solidFill>
                <a:latin typeface="Calibri" panose="020F0502020204030204" pitchFamily="34" charset="0"/>
                <a:cs typeface="Calibri" panose="020F0502020204030204" pitchFamily="34" charset="0"/>
              </a:rPr>
              <a:t>et prévision</a:t>
            </a:r>
            <a:endParaRPr lang="fr-FR" sz="1000" b="1" dirty="0">
              <a:solidFill>
                <a:schemeClr val="bg1"/>
              </a:solidFill>
              <a:latin typeface="Calibri" panose="020F0502020204030204" pitchFamily="34" charset="0"/>
              <a:cs typeface="Calibri" panose="020F0502020204030204" pitchFamily="34" charset="0"/>
            </a:endParaRPr>
          </a:p>
        </p:txBody>
      </p:sp>
      <p:sp>
        <p:nvSpPr>
          <p:cNvPr id="24" name="Flèche droite 23"/>
          <p:cNvSpPr/>
          <p:nvPr/>
        </p:nvSpPr>
        <p:spPr bwMode="auto">
          <a:xfrm>
            <a:off x="5076056" y="2996952"/>
            <a:ext cx="531780" cy="360040"/>
          </a:xfrm>
          <a:prstGeom prst="rightArrow">
            <a:avLst/>
          </a:prstGeom>
          <a:solidFill>
            <a:srgbClr val="00467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
        <p:nvSpPr>
          <p:cNvPr id="25" name="Flèche droite 24"/>
          <p:cNvSpPr/>
          <p:nvPr/>
        </p:nvSpPr>
        <p:spPr bwMode="auto">
          <a:xfrm>
            <a:off x="3419872" y="2089894"/>
            <a:ext cx="531780" cy="360040"/>
          </a:xfrm>
          <a:prstGeom prst="rightArrow">
            <a:avLst/>
          </a:prstGeom>
          <a:solidFill>
            <a:schemeClr val="bg1"/>
          </a:solidFill>
          <a:ln w="9525" cap="flat" cmpd="sng" algn="ctr">
            <a:solidFill>
              <a:srgbClr val="00467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
        <p:nvSpPr>
          <p:cNvPr id="26" name="Flèche droite 25"/>
          <p:cNvSpPr/>
          <p:nvPr/>
        </p:nvSpPr>
        <p:spPr bwMode="auto">
          <a:xfrm>
            <a:off x="3419872" y="1340768"/>
            <a:ext cx="531780" cy="360040"/>
          </a:xfrm>
          <a:prstGeom prst="rightArrow">
            <a:avLst/>
          </a:prstGeom>
          <a:solidFill>
            <a:schemeClr val="bg1"/>
          </a:solidFill>
          <a:ln w="9525" cap="flat" cmpd="sng" algn="ctr">
            <a:solidFill>
              <a:srgbClr val="00467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
        <p:nvSpPr>
          <p:cNvPr id="13" name="Rectangle à coins arrondis 12"/>
          <p:cNvSpPr/>
          <p:nvPr/>
        </p:nvSpPr>
        <p:spPr bwMode="auto">
          <a:xfrm>
            <a:off x="5580112" y="2960182"/>
            <a:ext cx="3456384" cy="720846"/>
          </a:xfrm>
          <a:prstGeom prst="roundRect">
            <a:avLst/>
          </a:prstGeom>
          <a:noFill/>
          <a:ln w="9525" cap="flat" cmpd="sng" algn="ctr">
            <a:solidFill>
              <a:srgbClr val="D9D9D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fr-FR" sz="1200" b="1" i="0" u="none" strike="noStrike" cap="none" normalizeH="0" baseline="0" dirty="0" smtClean="0">
                <a:ln>
                  <a:noFill/>
                </a:ln>
                <a:solidFill>
                  <a:srgbClr val="00467A"/>
                </a:solidFill>
                <a:effectLst/>
              </a:rPr>
              <a:t>Rattachement au directeur</a:t>
            </a:r>
          </a:p>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lang="fr-FR" sz="1200" b="1" dirty="0" smtClean="0">
                <a:solidFill>
                  <a:srgbClr val="00467A"/>
                </a:solidFill>
              </a:rPr>
              <a:t>Nouvelle articulation avec la coordination des politiques RH</a:t>
            </a:r>
            <a:endParaRPr kumimoji="0" lang="fr-FR" sz="1200" b="1" i="0" u="none" strike="noStrike" cap="none" normalizeH="0" baseline="0" dirty="0" smtClean="0">
              <a:ln>
                <a:noFill/>
              </a:ln>
              <a:solidFill>
                <a:srgbClr val="00467A"/>
              </a:solidFill>
              <a:effectLst/>
            </a:endParaRPr>
          </a:p>
        </p:txBody>
      </p:sp>
      <p:sp>
        <p:nvSpPr>
          <p:cNvPr id="39" name="Rectangle à coins arrondis 38"/>
          <p:cNvSpPr/>
          <p:nvPr/>
        </p:nvSpPr>
        <p:spPr bwMode="auto">
          <a:xfrm>
            <a:off x="5572969" y="3735608"/>
            <a:ext cx="3456384" cy="413472"/>
          </a:xfrm>
          <a:prstGeom prst="roundRect">
            <a:avLst/>
          </a:prstGeom>
          <a:noFill/>
          <a:ln w="9525" cap="flat" cmpd="sng" algn="ctr">
            <a:solidFill>
              <a:srgbClr val="D9D9D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fr-FR" sz="1200" b="1" i="0" u="none" strike="noStrike" cap="none" normalizeH="0" baseline="0" dirty="0" smtClean="0">
                <a:ln>
                  <a:noFill/>
                </a:ln>
                <a:solidFill>
                  <a:srgbClr val="00467A"/>
                </a:solidFill>
                <a:effectLst/>
              </a:rPr>
              <a:t>Rattachement à la SD des compétences</a:t>
            </a:r>
          </a:p>
        </p:txBody>
      </p:sp>
      <p:sp>
        <p:nvSpPr>
          <p:cNvPr id="42" name="Rectangle à coins arrondis 41"/>
          <p:cNvSpPr/>
          <p:nvPr/>
        </p:nvSpPr>
        <p:spPr bwMode="auto">
          <a:xfrm rot="657187">
            <a:off x="7626078" y="313372"/>
            <a:ext cx="1368152" cy="576064"/>
          </a:xfrm>
          <a:prstGeom prst="roundRect">
            <a:avLst/>
          </a:prstGeom>
          <a:solidFill>
            <a:srgbClr val="EDD9B1"/>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Arial" panose="020B0604020202020204" pitchFamily="34" charset="0"/>
                <a:cs typeface="Arial" panose="020B0604020202020204" pitchFamily="34" charset="0"/>
              </a:rPr>
              <a:t>DOCUMENT </a:t>
            </a:r>
            <a:br>
              <a:rPr lang="fr-FR" sz="1000" b="1" dirty="0" smtClean="0">
                <a:solidFill>
                  <a:srgbClr val="00467A"/>
                </a:solidFill>
                <a:latin typeface="Arial" panose="020B0604020202020204" pitchFamily="34" charset="0"/>
                <a:cs typeface="Arial" panose="020B0604020202020204" pitchFamily="34" charset="0"/>
              </a:rPr>
            </a:br>
            <a:r>
              <a:rPr lang="fr-FR" sz="1000" b="1" dirty="0" smtClean="0">
                <a:solidFill>
                  <a:srgbClr val="00467A"/>
                </a:solidFill>
                <a:latin typeface="Arial" panose="020B0604020202020204" pitchFamily="34" charset="0"/>
                <a:cs typeface="Arial" panose="020B0604020202020204" pitchFamily="34" charset="0"/>
              </a:rPr>
              <a:t>DE TRAVAIL</a:t>
            </a:r>
            <a:endParaRPr lang="fr-FR" sz="1000" b="1" dirty="0">
              <a:solidFill>
                <a:srgbClr val="00467A"/>
              </a:solidFill>
              <a:latin typeface="Arial" panose="020B0604020202020204" pitchFamily="34" charset="0"/>
              <a:cs typeface="Arial" panose="020B0604020202020204" pitchFamily="34" charset="0"/>
            </a:endParaRPr>
          </a:p>
        </p:txBody>
      </p:sp>
      <p:sp>
        <p:nvSpPr>
          <p:cNvPr id="21" name="Rectangle à coins arrondis 20"/>
          <p:cNvSpPr/>
          <p:nvPr/>
        </p:nvSpPr>
        <p:spPr bwMode="auto">
          <a:xfrm>
            <a:off x="251520" y="4821154"/>
            <a:ext cx="3456384" cy="624070"/>
          </a:xfrm>
          <a:prstGeom prst="roundRect">
            <a:avLst/>
          </a:prstGeom>
          <a:noFill/>
          <a:ln w="9525" cap="flat" cmpd="sng" algn="ctr">
            <a:solidFill>
              <a:srgbClr val="D9D9D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lang="fr-FR" sz="1200" b="1" dirty="0" smtClean="0">
                <a:solidFill>
                  <a:srgbClr val="00467A"/>
                </a:solidFill>
              </a:rPr>
              <a:t>Intégration de la section indemnisation du BRI</a:t>
            </a:r>
          </a:p>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fr-FR" sz="1200" b="1" i="0" u="none" strike="noStrike" cap="none" normalizeH="0" dirty="0" smtClean="0">
              <a:ln>
                <a:noFill/>
              </a:ln>
              <a:solidFill>
                <a:srgbClr val="00467A"/>
              </a:solidFill>
              <a:effectLst/>
            </a:endParaRPr>
          </a:p>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fr-FR" sz="1200" b="1" i="0" u="none" strike="noStrike" cap="none" normalizeH="0" baseline="0" dirty="0" smtClean="0">
              <a:ln>
                <a:noFill/>
              </a:ln>
              <a:solidFill>
                <a:srgbClr val="00467A"/>
              </a:solidFill>
              <a:effectLst/>
            </a:endParaRPr>
          </a:p>
        </p:txBody>
      </p:sp>
      <p:sp>
        <p:nvSpPr>
          <p:cNvPr id="22" name="Flèche droite 21"/>
          <p:cNvSpPr/>
          <p:nvPr/>
        </p:nvSpPr>
        <p:spPr bwMode="auto">
          <a:xfrm>
            <a:off x="3419872" y="5006488"/>
            <a:ext cx="531780" cy="360040"/>
          </a:xfrm>
          <a:prstGeom prst="rightArrow">
            <a:avLst/>
          </a:prstGeom>
          <a:solidFill>
            <a:schemeClr val="bg1"/>
          </a:solidFill>
          <a:ln w="9525" cap="flat" cmpd="sng" algn="ctr">
            <a:solidFill>
              <a:srgbClr val="00467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29541421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sz="quarter" idx="17"/>
          </p:nvPr>
        </p:nvSpPr>
        <p:spPr/>
        <p:txBody>
          <a:bodyPr/>
          <a:lstStyle/>
          <a:p>
            <a:r>
              <a:rPr lang="fr-FR" dirty="0" smtClean="0"/>
              <a:t>Zoom sur la sous-direction des compétences</a:t>
            </a:r>
            <a:endParaRPr lang="fr-FR" dirty="0"/>
          </a:p>
        </p:txBody>
      </p:sp>
      <p:sp>
        <p:nvSpPr>
          <p:cNvPr id="10" name="Rectangle à coins arrondis 9"/>
          <p:cNvSpPr/>
          <p:nvPr/>
        </p:nvSpPr>
        <p:spPr bwMode="auto">
          <a:xfrm>
            <a:off x="3851920" y="620688"/>
            <a:ext cx="1368152" cy="624070"/>
          </a:xfrm>
          <a:prstGeom prst="roundRect">
            <a:avLst/>
          </a:prstGeom>
          <a:solidFill>
            <a:srgbClr val="00467A"/>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chemeClr val="bg1"/>
                </a:solidFill>
                <a:latin typeface="Calibri" panose="020F0502020204030204" pitchFamily="34" charset="0"/>
                <a:cs typeface="Calibri" panose="020F0502020204030204" pitchFamily="34" charset="0"/>
              </a:rPr>
              <a:t>Bureau </a:t>
            </a:r>
            <a:br>
              <a:rPr lang="fr-FR" sz="1000" b="1" dirty="0" smtClean="0">
                <a:solidFill>
                  <a:schemeClr val="bg1"/>
                </a:solidFill>
                <a:latin typeface="Calibri" panose="020F0502020204030204" pitchFamily="34" charset="0"/>
                <a:cs typeface="Calibri" panose="020F0502020204030204" pitchFamily="34" charset="0"/>
              </a:rPr>
            </a:br>
            <a:r>
              <a:rPr lang="fr-FR" sz="1000" b="1" dirty="0" smtClean="0">
                <a:solidFill>
                  <a:schemeClr val="bg1"/>
                </a:solidFill>
                <a:latin typeface="Calibri" panose="020F0502020204030204" pitchFamily="34" charset="0"/>
                <a:cs typeface="Calibri" panose="020F0502020204030204" pitchFamily="34" charset="0"/>
              </a:rPr>
              <a:t>du recrutement</a:t>
            </a:r>
            <a:endParaRPr lang="fr-FR" sz="1000" b="1" dirty="0">
              <a:solidFill>
                <a:schemeClr val="bg1"/>
              </a:solidFill>
              <a:latin typeface="Calibri" panose="020F0502020204030204" pitchFamily="34" charset="0"/>
              <a:cs typeface="Calibri" panose="020F0502020204030204" pitchFamily="34" charset="0"/>
            </a:endParaRPr>
          </a:p>
        </p:txBody>
      </p:sp>
      <p:sp>
        <p:nvSpPr>
          <p:cNvPr id="14" name="Rectangle à coins arrondis 13"/>
          <p:cNvSpPr/>
          <p:nvPr/>
        </p:nvSpPr>
        <p:spPr bwMode="auto">
          <a:xfrm>
            <a:off x="3851920" y="2675600"/>
            <a:ext cx="1368152" cy="624070"/>
          </a:xfrm>
          <a:prstGeom prst="roundRect">
            <a:avLst/>
          </a:prstGeom>
          <a:solidFill>
            <a:schemeClr val="accent3"/>
          </a:solidFill>
          <a:ln w="9525" cap="flat" cmpd="sng" algn="ctr">
            <a:solidFill>
              <a:srgbClr val="D9D9D9"/>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Calibri" panose="020F0502020204030204" pitchFamily="34" charset="0"/>
                <a:cs typeface="Calibri" panose="020F0502020204030204" pitchFamily="34" charset="0"/>
              </a:rPr>
              <a:t>Mission organisation temps de travail</a:t>
            </a:r>
            <a:endParaRPr lang="fr-FR" sz="1000" b="1" dirty="0">
              <a:solidFill>
                <a:srgbClr val="00467A"/>
              </a:solidFill>
              <a:latin typeface="Calibri" panose="020F0502020204030204" pitchFamily="34" charset="0"/>
              <a:cs typeface="Calibri" panose="020F0502020204030204" pitchFamily="34" charset="0"/>
            </a:endParaRPr>
          </a:p>
        </p:txBody>
      </p:sp>
      <p:sp>
        <p:nvSpPr>
          <p:cNvPr id="15" name="Rectangle à coins arrondis 14"/>
          <p:cNvSpPr/>
          <p:nvPr/>
        </p:nvSpPr>
        <p:spPr bwMode="auto">
          <a:xfrm>
            <a:off x="3851920" y="3365677"/>
            <a:ext cx="1368152" cy="624070"/>
          </a:xfrm>
          <a:prstGeom prst="roundRect">
            <a:avLst/>
          </a:prstGeom>
          <a:solidFill>
            <a:srgbClr val="C2D1DC"/>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Calibri" panose="020F0502020204030204" pitchFamily="34" charset="0"/>
                <a:cs typeface="Calibri" panose="020F0502020204030204" pitchFamily="34" charset="0"/>
              </a:rPr>
              <a:t>Bureau </a:t>
            </a:r>
            <a:br>
              <a:rPr lang="fr-FR" sz="1000" b="1" dirty="0" smtClean="0">
                <a:solidFill>
                  <a:srgbClr val="00467A"/>
                </a:solidFill>
                <a:latin typeface="Calibri" panose="020F0502020204030204" pitchFamily="34" charset="0"/>
                <a:cs typeface="Calibri" panose="020F0502020204030204" pitchFamily="34" charset="0"/>
              </a:rPr>
            </a:br>
            <a:r>
              <a:rPr lang="fr-FR" sz="1000" b="1" dirty="0" smtClean="0">
                <a:solidFill>
                  <a:srgbClr val="00467A"/>
                </a:solidFill>
                <a:latin typeface="Calibri" panose="020F0502020204030204" pitchFamily="34" charset="0"/>
                <a:cs typeface="Calibri" panose="020F0502020204030204" pitchFamily="34" charset="0"/>
              </a:rPr>
              <a:t>de la formation</a:t>
            </a:r>
            <a:endParaRPr lang="fr-FR" sz="1000" b="1" dirty="0">
              <a:solidFill>
                <a:srgbClr val="00467A"/>
              </a:solidFill>
              <a:latin typeface="Calibri" panose="020F0502020204030204" pitchFamily="34" charset="0"/>
              <a:cs typeface="Calibri" panose="020F0502020204030204" pitchFamily="34" charset="0"/>
            </a:endParaRPr>
          </a:p>
        </p:txBody>
      </p:sp>
      <p:sp>
        <p:nvSpPr>
          <p:cNvPr id="20" name="Rectangle à coins arrondis 19"/>
          <p:cNvSpPr/>
          <p:nvPr/>
        </p:nvSpPr>
        <p:spPr bwMode="auto">
          <a:xfrm>
            <a:off x="3851920" y="4055754"/>
            <a:ext cx="1368152" cy="624070"/>
          </a:xfrm>
          <a:prstGeom prst="roundRect">
            <a:avLst/>
          </a:prstGeom>
          <a:noFill/>
          <a:ln w="9525" cap="flat" cmpd="sng" algn="ctr">
            <a:solidFill>
              <a:srgbClr val="D9D9D9"/>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Calibri" panose="020F0502020204030204" pitchFamily="34" charset="0"/>
                <a:cs typeface="Calibri" panose="020F0502020204030204" pitchFamily="34" charset="0"/>
              </a:rPr>
              <a:t>Bureau de l’encadrement supérieur</a:t>
            </a:r>
            <a:endParaRPr lang="fr-FR" sz="1000" b="1" dirty="0">
              <a:solidFill>
                <a:srgbClr val="00467A"/>
              </a:solidFill>
              <a:latin typeface="Calibri" panose="020F0502020204030204" pitchFamily="34" charset="0"/>
              <a:cs typeface="Calibri" panose="020F0502020204030204" pitchFamily="34" charset="0"/>
            </a:endParaRPr>
          </a:p>
        </p:txBody>
      </p:sp>
      <p:sp>
        <p:nvSpPr>
          <p:cNvPr id="30" name="Rectangle à coins arrondis 29"/>
          <p:cNvSpPr/>
          <p:nvPr/>
        </p:nvSpPr>
        <p:spPr bwMode="auto">
          <a:xfrm>
            <a:off x="3851920" y="1985523"/>
            <a:ext cx="1368152" cy="624070"/>
          </a:xfrm>
          <a:prstGeom prst="roundRect">
            <a:avLst/>
          </a:prstGeom>
          <a:solidFill>
            <a:srgbClr val="C2D1DC"/>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Calibri" panose="020F0502020204030204" pitchFamily="34" charset="0"/>
                <a:cs typeface="Calibri" panose="020F0502020204030204" pitchFamily="34" charset="0"/>
              </a:rPr>
              <a:t>Mission Université </a:t>
            </a:r>
            <a:br>
              <a:rPr lang="fr-FR" sz="1000" b="1" dirty="0" smtClean="0">
                <a:solidFill>
                  <a:srgbClr val="00467A"/>
                </a:solidFill>
                <a:latin typeface="Calibri" panose="020F0502020204030204" pitchFamily="34" charset="0"/>
                <a:cs typeface="Calibri" panose="020F0502020204030204" pitchFamily="34" charset="0"/>
              </a:rPr>
            </a:br>
            <a:r>
              <a:rPr lang="fr-FR" sz="1000" b="1" dirty="0" smtClean="0">
                <a:solidFill>
                  <a:srgbClr val="00467A"/>
                </a:solidFill>
                <a:latin typeface="Calibri" panose="020F0502020204030204" pitchFamily="34" charset="0"/>
                <a:cs typeface="Calibri" panose="020F0502020204030204" pitchFamily="34" charset="0"/>
              </a:rPr>
              <a:t>des cadres</a:t>
            </a:r>
            <a:endParaRPr lang="fr-FR" sz="1000" b="1" dirty="0">
              <a:solidFill>
                <a:srgbClr val="00467A"/>
              </a:solidFill>
              <a:latin typeface="Calibri" panose="020F0502020204030204" pitchFamily="34" charset="0"/>
              <a:cs typeface="Calibri" panose="020F0502020204030204" pitchFamily="34" charset="0"/>
            </a:endParaRPr>
          </a:p>
        </p:txBody>
      </p:sp>
      <p:sp>
        <p:nvSpPr>
          <p:cNvPr id="35" name="Rectangle à coins arrondis 34"/>
          <p:cNvSpPr/>
          <p:nvPr/>
        </p:nvSpPr>
        <p:spPr bwMode="auto">
          <a:xfrm>
            <a:off x="3871422" y="4745829"/>
            <a:ext cx="1368152" cy="624070"/>
          </a:xfrm>
          <a:prstGeom prst="roundRect">
            <a:avLst/>
          </a:prstGeom>
          <a:noFill/>
          <a:ln w="9525" cap="flat" cmpd="sng" algn="ctr">
            <a:solidFill>
              <a:srgbClr val="D9D9D9"/>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Calibri" panose="020F0502020204030204" pitchFamily="34" charset="0"/>
                <a:cs typeface="Calibri" panose="020F0502020204030204" pitchFamily="34" charset="0"/>
              </a:rPr>
              <a:t>Déléguée à l’encadrement supérieur</a:t>
            </a:r>
            <a:endParaRPr lang="fr-FR" sz="1000" b="1" dirty="0">
              <a:solidFill>
                <a:srgbClr val="00467A"/>
              </a:solidFill>
              <a:latin typeface="Calibri" panose="020F0502020204030204" pitchFamily="34" charset="0"/>
              <a:cs typeface="Calibri" panose="020F0502020204030204" pitchFamily="34" charset="0"/>
            </a:endParaRPr>
          </a:p>
        </p:txBody>
      </p:sp>
      <p:sp>
        <p:nvSpPr>
          <p:cNvPr id="18" name="Rectangle à coins arrondis 17"/>
          <p:cNvSpPr/>
          <p:nvPr/>
        </p:nvSpPr>
        <p:spPr bwMode="auto">
          <a:xfrm>
            <a:off x="3871422" y="5441907"/>
            <a:ext cx="1368152" cy="624070"/>
          </a:xfrm>
          <a:prstGeom prst="roundRect">
            <a:avLst/>
          </a:prstGeom>
          <a:solidFill>
            <a:schemeClr val="bg1"/>
          </a:solidFill>
          <a:ln w="9525" cap="flat" cmpd="sng" algn="ctr">
            <a:solidFill>
              <a:srgbClr val="D9D9D9"/>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Calibri" panose="020F0502020204030204" pitchFamily="34" charset="0"/>
                <a:cs typeface="Calibri" panose="020F0502020204030204" pitchFamily="34" charset="0"/>
              </a:rPr>
              <a:t>Médiation des conflits</a:t>
            </a:r>
            <a:endParaRPr lang="fr-FR" sz="1000" b="1" dirty="0">
              <a:solidFill>
                <a:srgbClr val="00467A"/>
              </a:solidFill>
              <a:latin typeface="Calibri" panose="020F0502020204030204" pitchFamily="34" charset="0"/>
              <a:cs typeface="Calibri" panose="020F0502020204030204" pitchFamily="34" charset="0"/>
            </a:endParaRPr>
          </a:p>
        </p:txBody>
      </p:sp>
      <p:sp>
        <p:nvSpPr>
          <p:cNvPr id="21" name="Rectangle à coins arrondis 20"/>
          <p:cNvSpPr/>
          <p:nvPr/>
        </p:nvSpPr>
        <p:spPr bwMode="auto">
          <a:xfrm>
            <a:off x="3851920" y="1292762"/>
            <a:ext cx="1368152" cy="624070"/>
          </a:xfrm>
          <a:prstGeom prst="roundRect">
            <a:avLst/>
          </a:prstGeom>
          <a:solidFill>
            <a:srgbClr val="00467A"/>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chemeClr val="bg1"/>
                </a:solidFill>
                <a:latin typeface="Calibri" panose="020F0502020204030204" pitchFamily="34" charset="0"/>
                <a:cs typeface="Calibri" panose="020F0502020204030204" pitchFamily="34" charset="0"/>
              </a:rPr>
              <a:t>Centre mobilité carrières</a:t>
            </a:r>
            <a:endParaRPr lang="fr-FR" sz="1000" b="1" dirty="0">
              <a:solidFill>
                <a:schemeClr val="bg1"/>
              </a:solidFill>
              <a:latin typeface="Calibri" panose="020F0502020204030204" pitchFamily="34" charset="0"/>
              <a:cs typeface="Calibri" panose="020F0502020204030204" pitchFamily="34" charset="0"/>
            </a:endParaRPr>
          </a:p>
        </p:txBody>
      </p:sp>
      <p:sp>
        <p:nvSpPr>
          <p:cNvPr id="23" name="Flèche droite 22"/>
          <p:cNvSpPr/>
          <p:nvPr/>
        </p:nvSpPr>
        <p:spPr bwMode="auto">
          <a:xfrm>
            <a:off x="5076056" y="2921627"/>
            <a:ext cx="531780" cy="360040"/>
          </a:xfrm>
          <a:prstGeom prst="rightArrow">
            <a:avLst/>
          </a:prstGeom>
          <a:solidFill>
            <a:srgbClr val="00467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
        <p:nvSpPr>
          <p:cNvPr id="24" name="Rectangle à coins arrondis 23"/>
          <p:cNvSpPr/>
          <p:nvPr/>
        </p:nvSpPr>
        <p:spPr bwMode="auto">
          <a:xfrm>
            <a:off x="5580112" y="2910200"/>
            <a:ext cx="3456384" cy="299459"/>
          </a:xfrm>
          <a:prstGeom prst="roundRect">
            <a:avLst/>
          </a:prstGeom>
          <a:noFill/>
          <a:ln w="9525" cap="flat" cmpd="sng" algn="ctr">
            <a:solidFill>
              <a:srgbClr val="D9D9D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fr-FR" sz="1200" b="1" i="0" u="none" strike="noStrike" cap="none" normalizeH="0" baseline="0" dirty="0" smtClean="0">
                <a:ln>
                  <a:noFill/>
                </a:ln>
                <a:solidFill>
                  <a:srgbClr val="00467A"/>
                </a:solidFill>
                <a:effectLst/>
              </a:rPr>
              <a:t>Rattachement à la SD du pilotage</a:t>
            </a:r>
          </a:p>
        </p:txBody>
      </p:sp>
      <p:sp>
        <p:nvSpPr>
          <p:cNvPr id="25" name="Flèche droite 24"/>
          <p:cNvSpPr/>
          <p:nvPr/>
        </p:nvSpPr>
        <p:spPr bwMode="auto">
          <a:xfrm>
            <a:off x="5076056" y="4289779"/>
            <a:ext cx="531780" cy="360040"/>
          </a:xfrm>
          <a:prstGeom prst="rightArrow">
            <a:avLst/>
          </a:prstGeom>
          <a:solidFill>
            <a:srgbClr val="00467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
        <p:nvSpPr>
          <p:cNvPr id="26" name="Rectangle à coins arrondis 25"/>
          <p:cNvSpPr/>
          <p:nvPr/>
        </p:nvSpPr>
        <p:spPr bwMode="auto">
          <a:xfrm>
            <a:off x="5580112" y="3645024"/>
            <a:ext cx="3456384" cy="1049543"/>
          </a:xfrm>
          <a:prstGeom prst="roundRect">
            <a:avLst/>
          </a:prstGeom>
          <a:noFill/>
          <a:ln w="9525" cap="flat" cmpd="sng" algn="ctr">
            <a:solidFill>
              <a:srgbClr val="D9D9D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fr-FR" sz="1200" b="1" i="0" u="none" strike="noStrike" cap="none" normalizeH="0" baseline="0" dirty="0" smtClean="0">
                <a:ln>
                  <a:noFill/>
                </a:ln>
                <a:solidFill>
                  <a:srgbClr val="00467A"/>
                </a:solidFill>
                <a:effectLst/>
              </a:rPr>
              <a:t>Rattachement à la SD des carrières</a:t>
            </a:r>
          </a:p>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lang="fr-FR" sz="1200" b="1" dirty="0" smtClean="0">
                <a:solidFill>
                  <a:srgbClr val="00467A"/>
                </a:solidFill>
              </a:rPr>
              <a:t>Gestion des A et des contractuels répartie entre les bureaux de gestion</a:t>
            </a:r>
          </a:p>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fr-FR" sz="1200" b="1" i="0" u="none" strike="noStrike" cap="none" normalizeH="0" baseline="0" dirty="0" smtClean="0">
                <a:ln>
                  <a:noFill/>
                </a:ln>
                <a:solidFill>
                  <a:srgbClr val="00467A"/>
                </a:solidFill>
                <a:effectLst/>
              </a:rPr>
              <a:t>Equipe en charge </a:t>
            </a:r>
            <a:r>
              <a:rPr lang="fr-FR" sz="1200" b="1" dirty="0" smtClean="0">
                <a:solidFill>
                  <a:srgbClr val="00467A"/>
                </a:solidFill>
              </a:rPr>
              <a:t>de la g</a:t>
            </a:r>
            <a:r>
              <a:rPr kumimoji="0" lang="fr-FR" sz="1200" b="1" i="0" u="none" strike="noStrike" cap="none" normalizeH="0" baseline="0" dirty="0" smtClean="0">
                <a:ln>
                  <a:noFill/>
                </a:ln>
                <a:solidFill>
                  <a:srgbClr val="00467A"/>
                </a:solidFill>
                <a:effectLst/>
              </a:rPr>
              <a:t>estion des A+ rattachée à </a:t>
            </a:r>
            <a:r>
              <a:rPr kumimoji="0" lang="fr-FR" sz="1200" b="1" i="0" u="none" strike="noStrike" cap="none" normalizeH="0" dirty="0" smtClean="0">
                <a:ln>
                  <a:noFill/>
                </a:ln>
                <a:solidFill>
                  <a:srgbClr val="00467A"/>
                </a:solidFill>
                <a:effectLst/>
              </a:rPr>
              <a:t>la déléguée à l’ES</a:t>
            </a:r>
            <a:endParaRPr kumimoji="0" lang="fr-FR" sz="1200" b="1" i="0" u="none" strike="noStrike" cap="none" normalizeH="0" baseline="0" dirty="0" smtClean="0">
              <a:ln>
                <a:noFill/>
              </a:ln>
              <a:solidFill>
                <a:srgbClr val="00467A"/>
              </a:solidFill>
              <a:effectLst/>
            </a:endParaRPr>
          </a:p>
        </p:txBody>
      </p:sp>
      <p:sp>
        <p:nvSpPr>
          <p:cNvPr id="27" name="Flèche droite 26"/>
          <p:cNvSpPr/>
          <p:nvPr/>
        </p:nvSpPr>
        <p:spPr bwMode="auto">
          <a:xfrm>
            <a:off x="5103780" y="4982540"/>
            <a:ext cx="531780" cy="360040"/>
          </a:xfrm>
          <a:prstGeom prst="rightArrow">
            <a:avLst/>
          </a:prstGeom>
          <a:solidFill>
            <a:srgbClr val="00467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
        <p:nvSpPr>
          <p:cNvPr id="28" name="Rectangle à coins arrondis 27"/>
          <p:cNvSpPr/>
          <p:nvPr/>
        </p:nvSpPr>
        <p:spPr bwMode="auto">
          <a:xfrm>
            <a:off x="5580112" y="4769834"/>
            <a:ext cx="3456384" cy="675390"/>
          </a:xfrm>
          <a:prstGeom prst="roundRect">
            <a:avLst/>
          </a:prstGeom>
          <a:noFill/>
          <a:ln w="9525" cap="flat" cmpd="sng" algn="ctr">
            <a:solidFill>
              <a:srgbClr val="D9D9D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fr-FR" sz="1200" b="1" i="0" u="none" strike="noStrike" cap="none" normalizeH="0" baseline="0" dirty="0" smtClean="0">
                <a:ln>
                  <a:noFill/>
                </a:ln>
                <a:solidFill>
                  <a:srgbClr val="00467A"/>
                </a:solidFill>
                <a:effectLst/>
              </a:rPr>
              <a:t>Rattachement à la SD des carrières</a:t>
            </a:r>
          </a:p>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lang="fr-FR" sz="1200" b="1" dirty="0" smtClean="0">
                <a:solidFill>
                  <a:srgbClr val="00467A"/>
                </a:solidFill>
              </a:rPr>
              <a:t>Accueille l’équipe en charge de la gestion des A+</a:t>
            </a:r>
            <a:endParaRPr kumimoji="0" lang="fr-FR" sz="1200" b="1" i="0" u="none" strike="noStrike" cap="none" normalizeH="0" baseline="0" dirty="0" smtClean="0">
              <a:ln>
                <a:noFill/>
              </a:ln>
              <a:solidFill>
                <a:srgbClr val="00467A"/>
              </a:solidFill>
              <a:effectLst/>
            </a:endParaRPr>
          </a:p>
        </p:txBody>
      </p:sp>
      <p:sp>
        <p:nvSpPr>
          <p:cNvPr id="29" name="Flèche droite 28"/>
          <p:cNvSpPr/>
          <p:nvPr/>
        </p:nvSpPr>
        <p:spPr bwMode="auto">
          <a:xfrm>
            <a:off x="5103780" y="5753941"/>
            <a:ext cx="531780" cy="360040"/>
          </a:xfrm>
          <a:prstGeom prst="rightArrow">
            <a:avLst/>
          </a:prstGeom>
          <a:solidFill>
            <a:srgbClr val="00467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
        <p:nvSpPr>
          <p:cNvPr id="33" name="Rectangle à coins arrondis 32"/>
          <p:cNvSpPr/>
          <p:nvPr/>
        </p:nvSpPr>
        <p:spPr bwMode="auto">
          <a:xfrm>
            <a:off x="5580112" y="5517232"/>
            <a:ext cx="3456384" cy="596749"/>
          </a:xfrm>
          <a:prstGeom prst="roundRect">
            <a:avLst/>
          </a:prstGeom>
          <a:noFill/>
          <a:ln w="9525" cap="flat" cmpd="sng" algn="ctr">
            <a:solidFill>
              <a:srgbClr val="D9D9D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fr-FR" sz="1200" b="1" i="0" u="none" strike="noStrike" cap="none" normalizeH="0" baseline="0" dirty="0" smtClean="0">
                <a:ln>
                  <a:noFill/>
                </a:ln>
                <a:solidFill>
                  <a:srgbClr val="00467A"/>
                </a:solidFill>
                <a:effectLst/>
              </a:rPr>
              <a:t>Rattachement à la SD</a:t>
            </a:r>
            <a:r>
              <a:rPr kumimoji="0" lang="fr-FR" sz="1200" b="1" i="0" u="none" strike="noStrike" cap="none" normalizeH="0" dirty="0" smtClean="0">
                <a:ln>
                  <a:noFill/>
                </a:ln>
                <a:solidFill>
                  <a:srgbClr val="00467A"/>
                </a:solidFill>
                <a:effectLst/>
              </a:rPr>
              <a:t> Qualité de vie au travail</a:t>
            </a:r>
          </a:p>
        </p:txBody>
      </p:sp>
      <p:sp>
        <p:nvSpPr>
          <p:cNvPr id="34" name="Flèche droite 33"/>
          <p:cNvSpPr/>
          <p:nvPr/>
        </p:nvSpPr>
        <p:spPr bwMode="auto">
          <a:xfrm>
            <a:off x="3419872" y="692696"/>
            <a:ext cx="531780" cy="360040"/>
          </a:xfrm>
          <a:prstGeom prst="rightArrow">
            <a:avLst/>
          </a:prstGeom>
          <a:solidFill>
            <a:schemeClr val="bg1"/>
          </a:solidFill>
          <a:ln w="9525" cap="flat" cmpd="sng" algn="ctr">
            <a:solidFill>
              <a:srgbClr val="00467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
        <p:nvSpPr>
          <p:cNvPr id="37" name="Rectangle à coins arrondis 36"/>
          <p:cNvSpPr/>
          <p:nvPr/>
        </p:nvSpPr>
        <p:spPr bwMode="auto">
          <a:xfrm>
            <a:off x="35496" y="644691"/>
            <a:ext cx="3456384" cy="552061"/>
          </a:xfrm>
          <a:prstGeom prst="roundRect">
            <a:avLst/>
          </a:prstGeom>
          <a:noFill/>
          <a:ln w="9525" cap="flat" cmpd="sng" algn="ctr">
            <a:solidFill>
              <a:srgbClr val="D9D9D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85750" indent="-285750">
              <a:buFont typeface="Arial" panose="020B0604020202020204" pitchFamily="34" charset="0"/>
              <a:buChar char="•"/>
            </a:pPr>
            <a:r>
              <a:rPr lang="fr-FR" sz="1200" b="1" dirty="0" smtClean="0">
                <a:solidFill>
                  <a:srgbClr val="00467A"/>
                </a:solidFill>
              </a:rPr>
              <a:t>Reprise du recrutement </a:t>
            </a:r>
            <a:br>
              <a:rPr lang="fr-FR" sz="1200" b="1" dirty="0" smtClean="0">
                <a:solidFill>
                  <a:srgbClr val="00467A"/>
                </a:solidFill>
              </a:rPr>
            </a:br>
            <a:r>
              <a:rPr lang="fr-FR" sz="1200" b="1" dirty="0" smtClean="0">
                <a:solidFill>
                  <a:srgbClr val="00467A"/>
                </a:solidFill>
              </a:rPr>
              <a:t>des </a:t>
            </a:r>
            <a:r>
              <a:rPr lang="fr-FR" sz="1200" b="1" dirty="0">
                <a:solidFill>
                  <a:srgbClr val="00467A"/>
                </a:solidFill>
              </a:rPr>
              <a:t>travailleurs handicapés </a:t>
            </a:r>
          </a:p>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fr-FR" sz="1200" b="1" i="0" u="none" strike="noStrike" cap="none" normalizeH="0" dirty="0" smtClean="0">
              <a:ln>
                <a:noFill/>
              </a:ln>
              <a:solidFill>
                <a:srgbClr val="00467A"/>
              </a:solidFill>
              <a:effectLst/>
            </a:endParaRPr>
          </a:p>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fr-FR" sz="1200" b="1" i="0" u="none" strike="noStrike" cap="none" normalizeH="0" baseline="0" dirty="0" smtClean="0">
              <a:ln>
                <a:noFill/>
              </a:ln>
              <a:solidFill>
                <a:srgbClr val="00467A"/>
              </a:solidFill>
              <a:effectLst/>
            </a:endParaRPr>
          </a:p>
        </p:txBody>
      </p:sp>
      <p:sp>
        <p:nvSpPr>
          <p:cNvPr id="38" name="Flèche droite 37"/>
          <p:cNvSpPr/>
          <p:nvPr/>
        </p:nvSpPr>
        <p:spPr bwMode="auto">
          <a:xfrm>
            <a:off x="3384538" y="1556792"/>
            <a:ext cx="531780" cy="360040"/>
          </a:xfrm>
          <a:prstGeom prst="rightArrow">
            <a:avLst/>
          </a:prstGeom>
          <a:solidFill>
            <a:schemeClr val="bg1"/>
          </a:solidFill>
          <a:ln w="9525" cap="flat" cmpd="sng" algn="ctr">
            <a:solidFill>
              <a:srgbClr val="00467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
        <p:nvSpPr>
          <p:cNvPr id="39" name="Rectangle à coins arrondis 38"/>
          <p:cNvSpPr/>
          <p:nvPr/>
        </p:nvSpPr>
        <p:spPr bwMode="auto">
          <a:xfrm>
            <a:off x="35496" y="1556792"/>
            <a:ext cx="3456384" cy="428731"/>
          </a:xfrm>
          <a:prstGeom prst="roundRect">
            <a:avLst/>
          </a:prstGeom>
          <a:noFill/>
          <a:ln w="9525" cap="flat" cmpd="sng" algn="ctr">
            <a:solidFill>
              <a:srgbClr val="D9D9D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lang="fr-FR" sz="1200" b="1" dirty="0" smtClean="0">
                <a:solidFill>
                  <a:srgbClr val="00467A"/>
                </a:solidFill>
              </a:rPr>
              <a:t>Intégration du volet reconversion </a:t>
            </a:r>
            <a:br>
              <a:rPr lang="fr-FR" sz="1200" b="1" dirty="0" smtClean="0">
                <a:solidFill>
                  <a:srgbClr val="00467A"/>
                </a:solidFill>
              </a:rPr>
            </a:br>
            <a:r>
              <a:rPr lang="fr-FR" sz="1200" b="1" dirty="0" smtClean="0">
                <a:solidFill>
                  <a:srgbClr val="00467A"/>
                </a:solidFill>
              </a:rPr>
              <a:t>de la MHR</a:t>
            </a:r>
            <a:endParaRPr kumimoji="0" lang="fr-FR" sz="1200" b="1" i="0" u="none" strike="noStrike" cap="none" normalizeH="0" dirty="0" smtClean="0">
              <a:ln>
                <a:noFill/>
              </a:ln>
              <a:solidFill>
                <a:srgbClr val="00467A"/>
              </a:solidFill>
              <a:effectLst/>
            </a:endParaRPr>
          </a:p>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fr-FR" sz="1200" b="1" i="0" u="none" strike="noStrike" cap="none" normalizeH="0" baseline="0" dirty="0" smtClean="0">
              <a:ln>
                <a:noFill/>
              </a:ln>
              <a:solidFill>
                <a:srgbClr val="00467A"/>
              </a:solidFill>
              <a:effectLst/>
            </a:endParaRPr>
          </a:p>
        </p:txBody>
      </p:sp>
      <p:sp>
        <p:nvSpPr>
          <p:cNvPr id="40" name="Rectangle à coins arrondis 39"/>
          <p:cNvSpPr/>
          <p:nvPr/>
        </p:nvSpPr>
        <p:spPr bwMode="auto">
          <a:xfrm rot="657187">
            <a:off x="7626078" y="313372"/>
            <a:ext cx="1368152" cy="576064"/>
          </a:xfrm>
          <a:prstGeom prst="roundRect">
            <a:avLst/>
          </a:prstGeom>
          <a:solidFill>
            <a:srgbClr val="EDD9B1"/>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rgbClr val="00467A"/>
                </a:solidFill>
                <a:latin typeface="Arial" panose="020B0604020202020204" pitchFamily="34" charset="0"/>
                <a:cs typeface="Arial" panose="020B0604020202020204" pitchFamily="34" charset="0"/>
              </a:rPr>
              <a:t>DOCUMENT </a:t>
            </a:r>
            <a:br>
              <a:rPr lang="fr-FR" sz="1000" b="1" dirty="0" smtClean="0">
                <a:solidFill>
                  <a:srgbClr val="00467A"/>
                </a:solidFill>
                <a:latin typeface="Arial" panose="020B0604020202020204" pitchFamily="34" charset="0"/>
                <a:cs typeface="Arial" panose="020B0604020202020204" pitchFamily="34" charset="0"/>
              </a:rPr>
            </a:br>
            <a:r>
              <a:rPr lang="fr-FR" sz="1000" b="1" dirty="0" smtClean="0">
                <a:solidFill>
                  <a:srgbClr val="00467A"/>
                </a:solidFill>
                <a:latin typeface="Arial" panose="020B0604020202020204" pitchFamily="34" charset="0"/>
                <a:cs typeface="Arial" panose="020B0604020202020204" pitchFamily="34" charset="0"/>
              </a:rPr>
              <a:t>DE TRAVAIL</a:t>
            </a:r>
            <a:endParaRPr lang="fr-FR" sz="1000" b="1" dirty="0">
              <a:solidFill>
                <a:srgbClr val="00467A"/>
              </a:solidFill>
              <a:latin typeface="Arial" panose="020B0604020202020204" pitchFamily="34" charset="0"/>
              <a:cs typeface="Arial" panose="020B0604020202020204" pitchFamily="34" charset="0"/>
            </a:endParaRPr>
          </a:p>
        </p:txBody>
      </p:sp>
      <p:sp>
        <p:nvSpPr>
          <p:cNvPr id="31" name="Flèche droite 30"/>
          <p:cNvSpPr/>
          <p:nvPr/>
        </p:nvSpPr>
        <p:spPr bwMode="auto">
          <a:xfrm>
            <a:off x="3384538" y="3645024"/>
            <a:ext cx="531780" cy="360040"/>
          </a:xfrm>
          <a:prstGeom prst="rightArrow">
            <a:avLst/>
          </a:prstGeom>
          <a:solidFill>
            <a:schemeClr val="bg1"/>
          </a:solidFill>
          <a:ln w="9525" cap="flat" cmpd="sng" algn="ctr">
            <a:solidFill>
              <a:srgbClr val="00467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Arial" charset="0"/>
            </a:endParaRPr>
          </a:p>
        </p:txBody>
      </p:sp>
      <p:sp>
        <p:nvSpPr>
          <p:cNvPr id="32" name="Rectangle à coins arrondis 31"/>
          <p:cNvSpPr/>
          <p:nvPr/>
        </p:nvSpPr>
        <p:spPr bwMode="auto">
          <a:xfrm>
            <a:off x="35496" y="3444317"/>
            <a:ext cx="3456384" cy="560747"/>
          </a:xfrm>
          <a:prstGeom prst="roundRect">
            <a:avLst/>
          </a:prstGeom>
          <a:noFill/>
          <a:ln w="9525" cap="flat" cmpd="sng" algn="ctr">
            <a:solidFill>
              <a:srgbClr val="D9D9D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85750" marR="0" indent="-285750"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lang="fr-FR" sz="1200" b="1" dirty="0" smtClean="0">
                <a:solidFill>
                  <a:srgbClr val="00467A"/>
                </a:solidFill>
              </a:rPr>
              <a:t>Reprise des formations dispensées dans le cadre de la reconversion </a:t>
            </a:r>
            <a:endParaRPr kumimoji="0" lang="fr-FR" sz="1200" b="1" i="0" u="none" strike="noStrike" cap="none" normalizeH="0" baseline="0" dirty="0" smtClean="0">
              <a:ln>
                <a:noFill/>
              </a:ln>
              <a:solidFill>
                <a:srgbClr val="00467A"/>
              </a:solidFill>
              <a:effectLst/>
            </a:endParaRPr>
          </a:p>
        </p:txBody>
      </p:sp>
      <p:sp>
        <p:nvSpPr>
          <p:cNvPr id="36" name="Rectangle à coins arrondis 35"/>
          <p:cNvSpPr/>
          <p:nvPr/>
        </p:nvSpPr>
        <p:spPr bwMode="auto">
          <a:xfrm>
            <a:off x="3871422" y="6117298"/>
            <a:ext cx="1368152" cy="624070"/>
          </a:xfrm>
          <a:prstGeom prst="roundRect">
            <a:avLst/>
          </a:prstGeom>
          <a:solidFill>
            <a:srgbClr val="00467A"/>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a:r>
              <a:rPr lang="fr-FR" sz="1000" b="1" dirty="0" smtClean="0">
                <a:solidFill>
                  <a:schemeClr val="bg1"/>
                </a:solidFill>
                <a:latin typeface="Calibri" panose="020F0502020204030204" pitchFamily="34" charset="0"/>
                <a:cs typeface="Calibri" panose="020F0502020204030204" pitchFamily="34" charset="0"/>
              </a:rPr>
              <a:t>Ecole pratique des RH</a:t>
            </a:r>
            <a:endParaRPr lang="fr-FR" sz="10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46388108"/>
      </p:ext>
    </p:extLst>
  </p:cSld>
  <p:clrMapOvr>
    <a:masterClrMapping/>
  </p:clrMapOvr>
</p:sld>
</file>

<file path=ppt/theme/theme1.xml><?xml version="1.0" encoding="utf-8"?>
<a:theme xmlns:a="http://schemas.openxmlformats.org/drawingml/2006/main" name="gabarit powerpoint AEU 2012">
  <a:themeElements>
    <a:clrScheme name="modèle AEU 2012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008000"/>
      </a:folHlink>
    </a:clrScheme>
    <a:fontScheme name="modèle AEU 2012">
      <a:majorFont>
        <a:latin typeface="Trebuchet MS"/>
        <a:ea typeface=""/>
        <a:cs typeface=""/>
      </a:majorFont>
      <a:minorFont>
        <a:latin typeface="Trebuchet MS"/>
        <a:ea typeface=""/>
        <a:cs typeface=""/>
      </a:minorFont>
    </a:fontScheme>
    <a:fmtScheme name="Composite">
      <a:fillStyleLst>
        <a:solidFill>
          <a:schemeClr val="phClr"/>
        </a:solidFill>
        <a:gradFill rotWithShape="1">
          <a:gsLst>
            <a:gs pos="0">
              <a:schemeClr val="phClr">
                <a:tint val="50000"/>
                <a:shade val="95000"/>
                <a:satMod val="300000"/>
              </a:schemeClr>
            </a:gs>
            <a:gs pos="12000">
              <a:schemeClr val="phClr">
                <a:tint val="50000"/>
                <a:shade val="90000"/>
                <a:satMod val="250000"/>
              </a:schemeClr>
            </a:gs>
            <a:gs pos="100000">
              <a:schemeClr val="phClr">
                <a:tint val="85000"/>
                <a:shade val="75000"/>
                <a:satMod val="150000"/>
              </a:schemeClr>
            </a:gs>
          </a:gsLst>
          <a:lin ang="16200000" scaled="1"/>
        </a:gradFill>
        <a:gradFill rotWithShape="1">
          <a:gsLst>
            <a:gs pos="0">
              <a:schemeClr val="phClr">
                <a:tint val="75000"/>
                <a:shade val="95000"/>
                <a:satMod val="175000"/>
              </a:schemeClr>
            </a:gs>
            <a:gs pos="12000">
              <a:schemeClr val="phClr">
                <a:tint val="90000"/>
                <a:shade val="90000"/>
                <a:satMod val="150000"/>
              </a:schemeClr>
            </a:gs>
            <a:gs pos="100000">
              <a:schemeClr val="phClr">
                <a:tint val="100000"/>
                <a:shade val="75000"/>
                <a:satMod val="150000"/>
              </a:schemeClr>
            </a:gs>
          </a:gsLst>
          <a:lin ang="16200000" scaled="1"/>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scene3d>
            <a:camera prst="orthographicFront">
              <a:rot lat="0" lon="0" rev="0"/>
            </a:camera>
            <a:lightRig rig="freezing" dir="t">
              <a:rot lat="0" lon="0" rev="6000000"/>
            </a:lightRig>
          </a:scene3d>
          <a:sp3d contourW="12700" prstMaterial="dkEdge">
            <a:bevelT w="44450" h="25400"/>
            <a:contourClr>
              <a:schemeClr val="phClr">
                <a:shade val="3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fr-FR"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fr-FR" sz="2000" b="0" i="0" u="none" strike="noStrike" cap="none" normalizeH="0" baseline="0" smtClean="0">
            <a:ln>
              <a:noFill/>
            </a:ln>
            <a:solidFill>
              <a:schemeClr val="tx1"/>
            </a:solidFill>
            <a:effectLst/>
            <a:latin typeface="Arial" charset="0"/>
          </a:defRPr>
        </a:defPPr>
      </a:lstStyle>
    </a:lnDef>
    <a:txDef>
      <a:spPr>
        <a:noFill/>
      </a:spPr>
      <a:bodyPr wrap="square" rtlCol="0">
        <a:spAutoFit/>
      </a:bodyPr>
      <a:lstStyle>
        <a:defPPr marL="0" marR="0" indent="0" defTabSz="914400" rtl="0" eaLnBrk="1" fontAlgn="base" latinLnBrk="0" hangingPunct="1">
          <a:lnSpc>
            <a:spcPct val="100000"/>
          </a:lnSpc>
          <a:spcBef>
            <a:spcPct val="0"/>
          </a:spcBef>
          <a:spcAft>
            <a:spcPct val="0"/>
          </a:spcAft>
          <a:buClrTx/>
          <a:buSzTx/>
          <a:buFontTx/>
          <a:buNone/>
          <a:tabLst/>
          <a:defRPr sz="1400" baseline="0" dirty="0" smtClean="0">
            <a:solidFill>
              <a:srgbClr val="00467A"/>
            </a:solidFill>
            <a:latin typeface="Calibri" panose="020F0502020204030204" pitchFamily="34" charset="0"/>
          </a:defRPr>
        </a:defPPr>
      </a:lstStyle>
    </a:txDef>
  </a:objectDefaults>
  <a:extraClrSchemeLst>
    <a:extraClrScheme>
      <a:clrScheme name="modèle AEU 201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AEU 201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AEU 201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AEU 201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AEU 201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AEU 201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AEU 201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AEU 201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AEU 201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AEU 201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AEU 201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AEU 201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modèle AEU 2012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3366CC"/>
        </a:folHlink>
      </a:clrScheme>
      <a:clrMap bg1="lt1" tx1="dk1" bg2="lt2" tx2="dk2" accent1="accent1" accent2="accent2" accent3="accent3" accent4="accent4" accent5="accent5" accent6="accent6" hlink="hlink" folHlink="folHlink"/>
    </a:extraClrScheme>
    <a:extraClrScheme>
      <a:clrScheme name="modèle AEU 2012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008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gabarit powerpoint AEU 2012</Template>
  <TotalTime>5731</TotalTime>
  <Words>1609</Words>
  <Application>Microsoft Office PowerPoint</Application>
  <PresentationFormat>Affichage à l'écran (4:3)</PresentationFormat>
  <Paragraphs>308</Paragraphs>
  <Slides>20</Slides>
  <Notes>0</Notes>
  <HiddenSlides>0</HiddenSlides>
  <MMClips>0</MMClips>
  <ScaleCrop>false</ScaleCrop>
  <HeadingPairs>
    <vt:vector size="4" baseType="variant">
      <vt:variant>
        <vt:lpstr>Thème</vt:lpstr>
      </vt:variant>
      <vt:variant>
        <vt:i4>1</vt:i4>
      </vt:variant>
      <vt:variant>
        <vt:lpstr>Titres des diapositives</vt:lpstr>
      </vt:variant>
      <vt:variant>
        <vt:i4>20</vt:i4>
      </vt:variant>
    </vt:vector>
  </HeadingPairs>
  <TitlesOfParts>
    <vt:vector size="21" baseType="lpstr">
      <vt:lpstr>gabarit powerpoint AEU 2012</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Mairie de Paris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derennes</dc:creator>
  <cp:lastModifiedBy>Richard, Odile</cp:lastModifiedBy>
  <cp:revision>729</cp:revision>
  <cp:lastPrinted>2016-05-03T12:54:13Z</cp:lastPrinted>
  <dcterms:created xsi:type="dcterms:W3CDTF">2012-04-05T09:26:40Z</dcterms:created>
  <dcterms:modified xsi:type="dcterms:W3CDTF">2016-05-26T14:18:55Z</dcterms:modified>
</cp:coreProperties>
</file>